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7" r:id="rId2"/>
    <p:sldId id="327" r:id="rId3"/>
    <p:sldId id="259" r:id="rId4"/>
    <p:sldId id="328" r:id="rId5"/>
    <p:sldId id="329" r:id="rId6"/>
    <p:sldId id="330" r:id="rId7"/>
    <p:sldId id="331" r:id="rId8"/>
    <p:sldId id="332" r:id="rId9"/>
    <p:sldId id="333" r:id="rId10"/>
    <p:sldId id="334" r:id="rId11"/>
    <p:sldId id="335" r:id="rId12"/>
    <p:sldId id="336" r:id="rId13"/>
    <p:sldId id="337" r:id="rId14"/>
    <p:sldId id="338" r:id="rId15"/>
    <p:sldId id="339" r:id="rId16"/>
    <p:sldId id="340" r:id="rId17"/>
    <p:sldId id="341" r:id="rId18"/>
    <p:sldId id="342" r:id="rId19"/>
    <p:sldId id="343" r:id="rId20"/>
    <p:sldId id="344" r:id="rId21"/>
    <p:sldId id="345" r:id="rId22"/>
    <p:sldId id="349" r:id="rId23"/>
    <p:sldId id="346" r:id="rId24"/>
    <p:sldId id="347" r:id="rId25"/>
    <p:sldId id="348" r:id="rId26"/>
    <p:sldId id="298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83" d="100"/>
          <a:sy n="83" d="100"/>
        </p:scale>
        <p:origin x="614" y="8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48A87A34-81AB-432B-8DAE-1953F412C126}" type="datetimeFigureOut">
              <a:rPr lang="en-US" dirty="0"/>
              <a:t>9/5/2022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9/5/2022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9/5/2022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9/5/2022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9/5/2022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圖片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9/5/2022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9/5/2022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9/5/2022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9/5/2022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9/5/2022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9/5/2022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 smtClean="0"/>
              <a:t>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9/5/2022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5">
              <a:lumMod val="7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3">
              <a:lumMod val="7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jp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36.jp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jp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jpg"/><Relationship Id="rId4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tinyurl.com/ycufxdlt" TargetMode="External"/><Relationship Id="rId2" Type="http://schemas.openxmlformats.org/officeDocument/2006/relationships/hyperlink" Target="https://tinyurl.com/y8sz9gav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67912"/>
            <a:ext cx="9448800" cy="1060703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zh-TW" altLang="en-US" dirty="0" smtClean="0"/>
              <a:t>劉崇汎</a:t>
            </a:r>
            <a:endParaRPr lang="en-US" altLang="zh-TW" dirty="0" smtClean="0"/>
          </a:p>
          <a:p>
            <a:pPr>
              <a:defRPr/>
            </a:pPr>
            <a:fld id="{4844D8D4-723F-40A6-B98F-A2C2312E33A8}" type="datetime5">
              <a:rPr lang="zh-TW" altLang="en-US" smtClean="0"/>
              <a:t>2022年9月5日星期一</a:t>
            </a:fld>
            <a:endParaRPr lang="zh-TW" altLang="en-US" dirty="0"/>
          </a:p>
        </p:txBody>
      </p:sp>
      <p:sp>
        <p:nvSpPr>
          <p:cNvPr id="13315" name="標題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zh-TW" altLang="en-US" sz="5400" dirty="0" smtClean="0"/>
              <a:t>初嘗</a:t>
            </a:r>
            <a:r>
              <a:rPr lang="en-US" altLang="zh-TW" sz="5400" dirty="0" smtClean="0"/>
              <a:t>AI2</a:t>
            </a:r>
            <a:r>
              <a:rPr lang="zh-TW" altLang="en-US" sz="5400" dirty="0" smtClean="0"/>
              <a:t>滋味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3219" y="685702"/>
            <a:ext cx="2041670" cy="204167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8342944" y="439973"/>
            <a:ext cx="272222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dirty="0"/>
              <a:t>http://gg.gg/TM_AI2</a:t>
            </a:r>
            <a:endParaRPr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166749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上傳圖片檔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zh-TW" altLang="en-US" dirty="0"/>
              <a:t>到右下角找</a:t>
            </a:r>
            <a:r>
              <a:rPr lang="en-US" altLang="zh-TW" dirty="0"/>
              <a:t>[</a:t>
            </a:r>
            <a:r>
              <a:rPr lang="zh-TW" altLang="en-US" dirty="0">
                <a:solidFill>
                  <a:srgbClr val="FF0000"/>
                </a:solidFill>
              </a:rPr>
              <a:t>素材</a:t>
            </a:r>
            <a:r>
              <a:rPr lang="en-US" altLang="zh-TW" dirty="0"/>
              <a:t>]</a:t>
            </a:r>
            <a:r>
              <a:rPr lang="zh-TW" altLang="en-US" dirty="0"/>
              <a:t>區，點</a:t>
            </a:r>
            <a:r>
              <a:rPr lang="en-US" altLang="zh-TW" dirty="0"/>
              <a:t>[</a:t>
            </a:r>
            <a:r>
              <a:rPr lang="zh-TW" altLang="en-US" dirty="0">
                <a:solidFill>
                  <a:srgbClr val="FF0000"/>
                </a:solidFill>
              </a:rPr>
              <a:t>上傳文件</a:t>
            </a:r>
            <a:r>
              <a:rPr lang="en-US" altLang="zh-TW" dirty="0"/>
              <a:t>]</a:t>
            </a:r>
          </a:p>
          <a:p>
            <a:pPr marL="457200" indent="-457200">
              <a:buFont typeface="+mj-lt"/>
              <a:buAutoNum type="arabicPeriod"/>
            </a:pPr>
            <a:r>
              <a:rPr lang="zh-TW" altLang="en-US" dirty="0"/>
              <a:t>在新開出的對話框點選</a:t>
            </a:r>
            <a:r>
              <a:rPr lang="en-US" altLang="zh-TW" dirty="0"/>
              <a:t>[</a:t>
            </a:r>
            <a:r>
              <a:rPr lang="zh-TW" altLang="en-US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選擇檔案</a:t>
            </a:r>
            <a:r>
              <a:rPr lang="en-US" altLang="zh-TW" dirty="0"/>
              <a:t>]</a:t>
            </a:r>
          </a:p>
          <a:p>
            <a:pPr marL="457200" indent="-457200">
              <a:buFont typeface="+mj-lt"/>
              <a:buAutoNum type="arabicPeriod"/>
            </a:pPr>
            <a:r>
              <a:rPr lang="zh-TW" altLang="en-US" dirty="0"/>
              <a:t>找到</a:t>
            </a:r>
            <a:r>
              <a:rPr lang="en-US" altLang="zh-TW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kitty.png</a:t>
            </a:r>
            <a:r>
              <a:rPr lang="zh-TW" altLang="en-US" dirty="0"/>
              <a:t>檔，如下圖後按下</a:t>
            </a:r>
            <a:r>
              <a:rPr lang="en-US" altLang="zh-TW" dirty="0"/>
              <a:t>[</a:t>
            </a:r>
            <a:r>
              <a:rPr lang="zh-TW" altLang="en-US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確定</a:t>
            </a:r>
            <a:r>
              <a:rPr lang="en-US" altLang="zh-TW" dirty="0" smtClean="0"/>
              <a:t>]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7025" y="2491926"/>
            <a:ext cx="4495024" cy="1874147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530" y="4270707"/>
            <a:ext cx="5112424" cy="2289026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6" name="直線單箭頭接點 5"/>
          <p:cNvCxnSpPr/>
          <p:nvPr/>
        </p:nvCxnSpPr>
        <p:spPr>
          <a:xfrm flipH="1" flipV="1">
            <a:off x="4073706" y="5343036"/>
            <a:ext cx="682224" cy="685609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向右箭號 7"/>
          <p:cNvSpPr/>
          <p:nvPr/>
        </p:nvSpPr>
        <p:spPr>
          <a:xfrm rot="19638211">
            <a:off x="5771954" y="3943483"/>
            <a:ext cx="798683" cy="557784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/>
          <p:cNvSpPr txBox="1"/>
          <p:nvPr/>
        </p:nvSpPr>
        <p:spPr>
          <a:xfrm>
            <a:off x="4425587" y="5456088"/>
            <a:ext cx="247110" cy="3732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 smtClean="0">
                <a:solidFill>
                  <a:srgbClr val="FF0000"/>
                </a:solidFill>
              </a:rPr>
              <a:t>1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6887994" y="356480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>
                <a:solidFill>
                  <a:srgbClr val="FF0000"/>
                </a:solidFill>
              </a:rPr>
              <a:t>2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cxnSp>
        <p:nvCxnSpPr>
          <p:cNvPr id="12" name="直線單箭頭接點 11"/>
          <p:cNvCxnSpPr/>
          <p:nvPr/>
        </p:nvCxnSpPr>
        <p:spPr>
          <a:xfrm flipV="1">
            <a:off x="6767025" y="3271951"/>
            <a:ext cx="557506" cy="451702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圖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2871" y="4748767"/>
            <a:ext cx="4529177" cy="1881010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10004530" y="550117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>
                <a:solidFill>
                  <a:srgbClr val="FF0000"/>
                </a:solidFill>
              </a:rPr>
              <a:t>3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cxnSp>
        <p:nvCxnSpPr>
          <p:cNvPr id="16" name="直線單箭頭接點 15"/>
          <p:cNvCxnSpPr/>
          <p:nvPr/>
        </p:nvCxnSpPr>
        <p:spPr>
          <a:xfrm flipH="1">
            <a:off x="9802641" y="5797166"/>
            <a:ext cx="549172" cy="247429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向右箭號 18"/>
          <p:cNvSpPr/>
          <p:nvPr/>
        </p:nvSpPr>
        <p:spPr>
          <a:xfrm rot="5400000">
            <a:off x="8665019" y="4332716"/>
            <a:ext cx="475488" cy="557784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77813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0" grpId="0"/>
      <p:bldP spid="11" grpId="0"/>
      <p:bldP spid="1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再次上傳聲音檔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zh-TW" altLang="en-US" dirty="0" smtClean="0"/>
              <a:t>圖片上傳完後，右下</a:t>
            </a:r>
            <a:r>
              <a:rPr lang="zh-TW" altLang="en-US" dirty="0"/>
              <a:t>角的素材區出現</a:t>
            </a:r>
            <a:r>
              <a:rPr lang="en-US" altLang="zh-TW" b="1" dirty="0" smtClean="0">
                <a:solidFill>
                  <a:srgbClr val="FF0000"/>
                </a:solidFill>
              </a:rPr>
              <a:t>kitty.png</a:t>
            </a:r>
          </a:p>
          <a:p>
            <a:pPr marL="457200" indent="-457200">
              <a:buFont typeface="+mj-lt"/>
              <a:buAutoNum type="arabicPeriod"/>
            </a:pPr>
            <a:r>
              <a:rPr lang="zh-TW" altLang="en-US" dirty="0"/>
              <a:t>請依照上傳照片的步驟，再上傳一個</a:t>
            </a:r>
            <a:r>
              <a:rPr lang="en-US" altLang="zh-TW" b="1" dirty="0">
                <a:solidFill>
                  <a:srgbClr val="FF0000"/>
                </a:solidFill>
              </a:rPr>
              <a:t>meow.mp3</a:t>
            </a:r>
          </a:p>
          <a:p>
            <a:pPr marL="457200" indent="-457200">
              <a:buFont typeface="+mj-lt"/>
              <a:buAutoNum type="arabicPeriod"/>
            </a:pPr>
            <a:r>
              <a:rPr lang="zh-TW" altLang="en-US" dirty="0"/>
              <a:t>完成後，右下角的素材區如下，有兩個檔案。</a:t>
            </a:r>
          </a:p>
          <a:p>
            <a:pPr marL="457200" indent="-457200">
              <a:buFont typeface="+mj-lt"/>
              <a:buAutoNum type="arabicPeriod"/>
            </a:pPr>
            <a:endParaRPr lang="zh-TW" altLang="en-US" b="1" dirty="0">
              <a:solidFill>
                <a:srgbClr val="FF0000"/>
              </a:solidFill>
            </a:endParaRPr>
          </a:p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4881" y="3911393"/>
            <a:ext cx="3933825" cy="18573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8824" y="3911393"/>
            <a:ext cx="3838575" cy="22098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向右箭號 5"/>
          <p:cNvSpPr/>
          <p:nvPr/>
        </p:nvSpPr>
        <p:spPr>
          <a:xfrm>
            <a:off x="5566681" y="4206622"/>
            <a:ext cx="798683" cy="557784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45730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設定按鈕的圖片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85800" y="2194560"/>
            <a:ext cx="4856584" cy="4024125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zh-TW" altLang="en-US" dirty="0" smtClean="0"/>
              <a:t>首先點一下工作面板裡的按鈕一下。</a:t>
            </a:r>
            <a:endParaRPr lang="en-US" altLang="zh-TW" dirty="0" smtClean="0"/>
          </a:p>
          <a:p>
            <a:pPr marL="457200" indent="-457200">
              <a:buFont typeface="+mj-lt"/>
              <a:buAutoNum type="arabicPeriod"/>
            </a:pPr>
            <a:r>
              <a:rPr lang="zh-TW" altLang="en-US" dirty="0"/>
              <a:t>請到右邊的</a:t>
            </a:r>
            <a:r>
              <a:rPr lang="en-US" altLang="zh-TW" dirty="0" smtClean="0"/>
              <a:t>[</a:t>
            </a:r>
            <a:r>
              <a:rPr lang="zh-TW" altLang="en-US" b="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元件</a:t>
            </a:r>
            <a:r>
              <a:rPr lang="zh-TW" altLang="en-US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屬性</a:t>
            </a:r>
            <a:r>
              <a:rPr lang="en-US" altLang="zh-TW" dirty="0"/>
              <a:t>]</a:t>
            </a:r>
            <a:r>
              <a:rPr lang="zh-TW" altLang="en-US" dirty="0"/>
              <a:t>區找</a:t>
            </a:r>
            <a:r>
              <a:rPr lang="en-US" altLang="zh-TW" dirty="0"/>
              <a:t>[</a:t>
            </a:r>
            <a:r>
              <a:rPr lang="zh-TW" altLang="en-US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圖片</a:t>
            </a:r>
            <a:r>
              <a:rPr lang="en-US" altLang="zh-TW" dirty="0"/>
              <a:t>]</a:t>
            </a:r>
            <a:r>
              <a:rPr lang="zh-TW" altLang="en-US" dirty="0"/>
              <a:t>屬性，並用滑鼠點下面的文字框</a:t>
            </a:r>
            <a:r>
              <a:rPr lang="en-US" altLang="zh-TW" dirty="0"/>
              <a:t>(</a:t>
            </a:r>
            <a:r>
              <a:rPr lang="zh-TW" altLang="en-US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無</a:t>
            </a:r>
            <a:r>
              <a:rPr lang="en-US" altLang="zh-TW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…</a:t>
            </a:r>
            <a:r>
              <a:rPr lang="zh-TW" altLang="en-US" dirty="0"/>
              <a:t>的地方</a:t>
            </a:r>
            <a:r>
              <a:rPr lang="en-US" altLang="zh-TW" dirty="0"/>
              <a:t>)</a:t>
            </a:r>
            <a:endParaRPr lang="zh-TW" altLang="en-US" dirty="0"/>
          </a:p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306089"/>
            <a:ext cx="5402717" cy="4092183"/>
          </a:xfrm>
          <a:prstGeom prst="rect">
            <a:avLst/>
          </a:prstGeom>
        </p:spPr>
      </p:pic>
      <p:cxnSp>
        <p:nvCxnSpPr>
          <p:cNvPr id="5" name="直線單箭頭接點 4"/>
          <p:cNvCxnSpPr/>
          <p:nvPr/>
        </p:nvCxnSpPr>
        <p:spPr>
          <a:xfrm flipH="1" flipV="1">
            <a:off x="6611633" y="3859470"/>
            <a:ext cx="526285" cy="563240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字方塊 5"/>
          <p:cNvSpPr txBox="1"/>
          <p:nvPr/>
        </p:nvSpPr>
        <p:spPr>
          <a:xfrm>
            <a:off x="6963514" y="3972521"/>
            <a:ext cx="247110" cy="3732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 smtClean="0">
                <a:solidFill>
                  <a:srgbClr val="FF0000"/>
                </a:solidFill>
              </a:rPr>
              <a:t>1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9715169" y="605984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>
                <a:solidFill>
                  <a:srgbClr val="FF0000"/>
                </a:solidFill>
              </a:rPr>
              <a:t>2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cxnSp>
        <p:nvCxnSpPr>
          <p:cNvPr id="9" name="直線單箭頭接點 8"/>
          <p:cNvCxnSpPr/>
          <p:nvPr/>
        </p:nvCxnSpPr>
        <p:spPr>
          <a:xfrm flipV="1">
            <a:off x="9594200" y="5766983"/>
            <a:ext cx="557506" cy="451702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3186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設定按鈕的</a:t>
            </a:r>
            <a:r>
              <a:rPr lang="zh-TW" altLang="en-US" dirty="0" smtClean="0"/>
              <a:t>圖片完成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85800" y="2194560"/>
            <a:ext cx="4837922" cy="4024125"/>
          </a:xfrm>
        </p:spPr>
        <p:txBody>
          <a:bodyPr/>
          <a:lstStyle/>
          <a:p>
            <a:r>
              <a:rPr lang="zh-TW" altLang="en-US" dirty="0"/>
              <a:t>在新出現的對話框中</a:t>
            </a:r>
            <a:r>
              <a:rPr lang="zh-TW" altLang="en-US" dirty="0" smtClean="0"/>
              <a:t>點選</a:t>
            </a:r>
            <a:r>
              <a:rPr lang="en-US" altLang="zh-TW" b="1" dirty="0" smtClean="0">
                <a:solidFill>
                  <a:srgbClr val="FF0000"/>
                </a:solidFill>
              </a:rPr>
              <a:t>kitty.png</a:t>
            </a:r>
            <a:r>
              <a:rPr lang="zh-TW" altLang="en-US" dirty="0" smtClean="0"/>
              <a:t>如下圖確認</a:t>
            </a:r>
            <a:r>
              <a:rPr lang="zh-TW" altLang="en-US" dirty="0"/>
              <a:t>後按下</a:t>
            </a:r>
            <a:r>
              <a:rPr lang="en-US" altLang="zh-TW" dirty="0"/>
              <a:t>[</a:t>
            </a:r>
            <a:r>
              <a:rPr lang="zh-TW" altLang="en-US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確定</a:t>
            </a:r>
            <a:r>
              <a:rPr lang="en-US" altLang="zh-TW" dirty="0"/>
              <a:t>]</a:t>
            </a:r>
            <a:endParaRPr lang="zh-TW" altLang="en-US" dirty="0"/>
          </a:p>
          <a:p>
            <a:r>
              <a:rPr lang="zh-TW" altLang="en-US" dirty="0"/>
              <a:t>沒有意外的話，中間的手機畫面區將</a:t>
            </a:r>
            <a:r>
              <a:rPr lang="zh-TW" altLang="en-US" dirty="0" smtClean="0"/>
              <a:t>如右圖，出現一隻貓。</a:t>
            </a:r>
            <a:endParaRPr lang="zh-TW" altLang="en-US" dirty="0"/>
          </a:p>
          <a:p>
            <a:pPr marL="0" indent="0">
              <a:buNone/>
            </a:pP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8290" y="3676261"/>
            <a:ext cx="1965357" cy="2909012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5545" y="2057401"/>
            <a:ext cx="2806326" cy="4664346"/>
          </a:xfrm>
          <a:prstGeom prst="rect">
            <a:avLst/>
          </a:prstGeom>
        </p:spPr>
      </p:pic>
      <p:cxnSp>
        <p:nvCxnSpPr>
          <p:cNvPr id="6" name="直線單箭頭接點 5"/>
          <p:cNvCxnSpPr/>
          <p:nvPr/>
        </p:nvCxnSpPr>
        <p:spPr>
          <a:xfrm flipH="1">
            <a:off x="5105775" y="4040155"/>
            <a:ext cx="641881" cy="111890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字方塊 6"/>
          <p:cNvSpPr txBox="1"/>
          <p:nvPr/>
        </p:nvSpPr>
        <p:spPr>
          <a:xfrm>
            <a:off x="5473019" y="4121214"/>
            <a:ext cx="247110" cy="3732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 smtClean="0">
                <a:solidFill>
                  <a:srgbClr val="FF0000"/>
                </a:solidFill>
              </a:rPr>
              <a:t>1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5440121" y="5586239"/>
            <a:ext cx="312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 smtClean="0">
                <a:solidFill>
                  <a:srgbClr val="FF0000"/>
                </a:solidFill>
              </a:rPr>
              <a:t>2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cxnSp>
        <p:nvCxnSpPr>
          <p:cNvPr id="9" name="直線單箭頭接點 8"/>
          <p:cNvCxnSpPr/>
          <p:nvPr/>
        </p:nvCxnSpPr>
        <p:spPr>
          <a:xfrm flipH="1">
            <a:off x="5262465" y="5770905"/>
            <a:ext cx="645368" cy="447780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向右箭號 15"/>
          <p:cNvSpPr/>
          <p:nvPr/>
        </p:nvSpPr>
        <p:spPr>
          <a:xfrm>
            <a:off x="6399109" y="4389574"/>
            <a:ext cx="798683" cy="557784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84100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把貓臉上的</a:t>
            </a:r>
            <a:r>
              <a:rPr lang="zh-TW" altLang="en-US" dirty="0"/>
              <a:t>字消掉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上頁中，按鈕的中間有文字，很醜。</a:t>
            </a:r>
          </a:p>
          <a:p>
            <a:r>
              <a:rPr lang="zh-TW" altLang="en-US" dirty="0"/>
              <a:t>請到右邊的</a:t>
            </a:r>
            <a:r>
              <a:rPr lang="en-US" altLang="zh-TW" dirty="0" smtClean="0"/>
              <a:t>[</a:t>
            </a:r>
            <a:r>
              <a:rPr lang="zh-TW" altLang="en-US" b="1" dirty="0" smtClean="0">
                <a:solidFill>
                  <a:srgbClr val="FF0000"/>
                </a:solidFill>
              </a:rPr>
              <a:t>元件</a:t>
            </a:r>
            <a:r>
              <a:rPr lang="zh-TW" altLang="en-US" b="1" dirty="0">
                <a:solidFill>
                  <a:srgbClr val="FF0000"/>
                </a:solidFill>
              </a:rPr>
              <a:t>屬性</a:t>
            </a:r>
            <a:r>
              <a:rPr lang="en-US" altLang="zh-TW" dirty="0"/>
              <a:t>]</a:t>
            </a:r>
            <a:r>
              <a:rPr lang="zh-TW" altLang="en-US" dirty="0"/>
              <a:t>區找</a:t>
            </a:r>
            <a:r>
              <a:rPr lang="en-US" altLang="zh-TW" dirty="0"/>
              <a:t>[</a:t>
            </a:r>
            <a:r>
              <a:rPr lang="zh-TW" altLang="en-US" b="1" dirty="0">
                <a:solidFill>
                  <a:srgbClr val="FF0000"/>
                </a:solidFill>
              </a:rPr>
              <a:t>文字</a:t>
            </a:r>
            <a:r>
              <a:rPr lang="en-US" altLang="zh-TW" dirty="0"/>
              <a:t>]</a:t>
            </a:r>
            <a:r>
              <a:rPr lang="zh-TW" altLang="en-US" dirty="0"/>
              <a:t>屬性</a:t>
            </a:r>
          </a:p>
          <a:p>
            <a:r>
              <a:rPr lang="zh-TW" altLang="en-US" dirty="0"/>
              <a:t>把下方的文字框內容清除即可</a:t>
            </a:r>
          </a:p>
          <a:p>
            <a:endParaRPr lang="zh-TW" altLang="en-US" dirty="0"/>
          </a:p>
          <a:p>
            <a:r>
              <a:rPr lang="zh-TW" altLang="en-US" dirty="0"/>
              <a:t>完成後，貓臉上的字就消失了。</a:t>
            </a:r>
          </a:p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6012" y="2057401"/>
            <a:ext cx="3505200" cy="45339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5" name="直線單箭頭接點 4"/>
          <p:cNvCxnSpPr/>
          <p:nvPr/>
        </p:nvCxnSpPr>
        <p:spPr>
          <a:xfrm flipV="1">
            <a:off x="5751739" y="3667666"/>
            <a:ext cx="1333500" cy="1077912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0163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增加音效元件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0107" y="1343609"/>
            <a:ext cx="5220513" cy="5396106"/>
          </a:xfrm>
          <a:prstGeom prst="rect">
            <a:avLst/>
          </a:prstGeom>
        </p:spPr>
      </p:pic>
      <p:cxnSp>
        <p:nvCxnSpPr>
          <p:cNvPr id="5" name="直線單箭頭接點 4"/>
          <p:cNvCxnSpPr/>
          <p:nvPr/>
        </p:nvCxnSpPr>
        <p:spPr>
          <a:xfrm>
            <a:off x="3430038" y="3789752"/>
            <a:ext cx="2019040" cy="1323424"/>
          </a:xfrm>
          <a:prstGeom prst="straightConnector1">
            <a:avLst/>
          </a:prstGeom>
          <a:ln w="76200">
            <a:solidFill>
              <a:srgbClr val="FF000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圓角矩形圖說文字 7"/>
          <p:cNvSpPr/>
          <p:nvPr/>
        </p:nvSpPr>
        <p:spPr>
          <a:xfrm>
            <a:off x="345232" y="2057401"/>
            <a:ext cx="2052735" cy="1217643"/>
          </a:xfrm>
          <a:prstGeom prst="wedgeRoundRectCallout">
            <a:avLst>
              <a:gd name="adj1" fmla="val 67452"/>
              <a:gd name="adj2" fmla="val -1608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 </a:t>
            </a:r>
            <a:r>
              <a:rPr lang="en-US" altLang="zh-TW" dirty="0" smtClean="0"/>
              <a:t>1</a:t>
            </a:r>
          </a:p>
          <a:p>
            <a:pPr algn="ctr"/>
            <a:r>
              <a:rPr lang="zh-TW" altLang="en-US" dirty="0" smtClean="0"/>
              <a:t>先點選元件面板下的多媒體</a:t>
            </a:r>
            <a:endParaRPr lang="zh-TW" altLang="en-US" dirty="0"/>
          </a:p>
        </p:txBody>
      </p:sp>
      <p:sp>
        <p:nvSpPr>
          <p:cNvPr id="9" name="文字方塊 8"/>
          <p:cNvSpPr txBox="1"/>
          <p:nvPr/>
        </p:nvSpPr>
        <p:spPr>
          <a:xfrm>
            <a:off x="3965884" y="3789752"/>
            <a:ext cx="312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 smtClean="0">
                <a:solidFill>
                  <a:srgbClr val="FF0000"/>
                </a:solidFill>
              </a:rPr>
              <a:t>2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11" name="圓角矩形圖說文字 10"/>
          <p:cNvSpPr/>
          <p:nvPr/>
        </p:nvSpPr>
        <p:spPr>
          <a:xfrm>
            <a:off x="345232" y="4290528"/>
            <a:ext cx="2052735" cy="1217643"/>
          </a:xfrm>
          <a:prstGeom prst="wedgeRoundRectCallout">
            <a:avLst>
              <a:gd name="adj1" fmla="val 127907"/>
              <a:gd name="adj2" fmla="val -5286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 </a:t>
            </a:r>
            <a:r>
              <a:rPr lang="en-US" altLang="zh-TW" dirty="0" smtClean="0"/>
              <a:t>2</a:t>
            </a:r>
          </a:p>
          <a:p>
            <a:pPr algn="ctr"/>
            <a:r>
              <a:rPr lang="zh-TW" altLang="en-US" dirty="0"/>
              <a:t>點選音效不放，拉到工作面板後放開。</a:t>
            </a:r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1691" y="5907784"/>
            <a:ext cx="2804433" cy="1370915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9217152" y="5047488"/>
            <a:ext cx="941832" cy="621792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17740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2.59259E-6 L 0.26433 -0.2375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216" y="-1187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1" grpId="0" animBg="1"/>
      <p:bldP spid="1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設定想</a:t>
            </a:r>
            <a:r>
              <a:rPr lang="zh-TW" altLang="en-US" dirty="0"/>
              <a:t>撥放的聲音</a:t>
            </a:r>
            <a:r>
              <a:rPr lang="zh-TW" altLang="en-US" dirty="0" smtClean="0"/>
              <a:t>檔</a:t>
            </a:r>
            <a:r>
              <a:rPr lang="en-US" altLang="zh-TW" dirty="0" smtClean="0"/>
              <a:t>(Meow.mp3)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85800" y="2194560"/>
            <a:ext cx="4649135" cy="4024125"/>
          </a:xfrm>
        </p:spPr>
        <p:txBody>
          <a:bodyPr/>
          <a:lstStyle/>
          <a:p>
            <a:r>
              <a:rPr lang="zh-TW" altLang="en-US" dirty="0"/>
              <a:t>在元件清單確定選到</a:t>
            </a:r>
            <a:r>
              <a:rPr lang="en-US" altLang="zh-TW" dirty="0"/>
              <a:t>[</a:t>
            </a:r>
            <a:r>
              <a:rPr lang="zh-TW" altLang="en-US" dirty="0">
                <a:solidFill>
                  <a:srgbClr val="FF0000"/>
                </a:solidFill>
              </a:rPr>
              <a:t>音效</a:t>
            </a:r>
            <a:r>
              <a:rPr lang="en-US" altLang="zh-TW" dirty="0">
                <a:solidFill>
                  <a:srgbClr val="FF0000"/>
                </a:solidFill>
              </a:rPr>
              <a:t>1</a:t>
            </a:r>
            <a:r>
              <a:rPr lang="en-US" altLang="zh-TW" dirty="0"/>
              <a:t> ]</a:t>
            </a:r>
            <a:r>
              <a:rPr lang="zh-TW" altLang="en-US" dirty="0"/>
              <a:t>元件後，</a:t>
            </a:r>
            <a:r>
              <a:rPr lang="zh-TW" altLang="en-US" dirty="0" smtClean="0"/>
              <a:t>右邊元件屬性</a:t>
            </a:r>
            <a:r>
              <a:rPr lang="zh-TW" altLang="en-US" dirty="0"/>
              <a:t>區會出現</a:t>
            </a:r>
            <a:r>
              <a:rPr lang="zh-TW" altLang="en-US" dirty="0" smtClean="0"/>
              <a:t>如右圖</a:t>
            </a:r>
            <a:r>
              <a:rPr lang="zh-TW" altLang="en-US" dirty="0"/>
              <a:t>的兩個屬性。</a:t>
            </a:r>
          </a:p>
          <a:p>
            <a:r>
              <a:rPr lang="zh-TW" altLang="en-US" dirty="0"/>
              <a:t>然後點選</a:t>
            </a:r>
            <a:r>
              <a:rPr lang="en-US" altLang="zh-TW" dirty="0"/>
              <a:t>[</a:t>
            </a:r>
            <a:r>
              <a:rPr lang="zh-TW" altLang="en-US" dirty="0" smtClean="0">
                <a:solidFill>
                  <a:srgbClr val="FF0000"/>
                </a:solidFill>
              </a:rPr>
              <a:t>來源</a:t>
            </a:r>
            <a:r>
              <a:rPr lang="en-US" altLang="zh-TW" dirty="0" smtClean="0"/>
              <a:t>]</a:t>
            </a:r>
            <a:r>
              <a:rPr lang="zh-TW" altLang="en-US" dirty="0"/>
              <a:t>下的方框，選擇想撥放的聲音檔。</a:t>
            </a:r>
          </a:p>
          <a:p>
            <a:r>
              <a:rPr lang="zh-TW" altLang="en-US" dirty="0"/>
              <a:t>選擇</a:t>
            </a:r>
            <a:r>
              <a:rPr lang="en-US" altLang="zh-TW" b="1" dirty="0">
                <a:solidFill>
                  <a:srgbClr val="FF0000"/>
                </a:solidFill>
              </a:rPr>
              <a:t>meow.mp3</a:t>
            </a:r>
            <a:r>
              <a:rPr lang="zh-TW" altLang="en-US" dirty="0"/>
              <a:t>後點選</a:t>
            </a:r>
            <a:r>
              <a:rPr lang="en-US" altLang="zh-TW" dirty="0"/>
              <a:t>[</a:t>
            </a:r>
            <a:r>
              <a:rPr lang="zh-TW" altLang="en-US" dirty="0">
                <a:solidFill>
                  <a:srgbClr val="FF0000"/>
                </a:solidFill>
              </a:rPr>
              <a:t>確定</a:t>
            </a:r>
            <a:r>
              <a:rPr lang="en-US" altLang="zh-TW" dirty="0"/>
              <a:t>]</a:t>
            </a:r>
          </a:p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3647" y="1840277"/>
            <a:ext cx="5281994" cy="2304589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6" name="直線單箭頭接點 5"/>
          <p:cNvCxnSpPr/>
          <p:nvPr/>
        </p:nvCxnSpPr>
        <p:spPr>
          <a:xfrm flipV="1">
            <a:off x="5553646" y="3166453"/>
            <a:ext cx="566738" cy="265494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單箭頭接點 6"/>
          <p:cNvCxnSpPr/>
          <p:nvPr/>
        </p:nvCxnSpPr>
        <p:spPr>
          <a:xfrm flipH="1" flipV="1">
            <a:off x="8755698" y="3910928"/>
            <a:ext cx="613890" cy="371097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字方塊 10"/>
          <p:cNvSpPr txBox="1"/>
          <p:nvPr/>
        </p:nvSpPr>
        <p:spPr>
          <a:xfrm>
            <a:off x="9131175" y="3794841"/>
            <a:ext cx="312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 smtClean="0">
                <a:solidFill>
                  <a:srgbClr val="FF0000"/>
                </a:solidFill>
              </a:rPr>
              <a:t>2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5553646" y="3431947"/>
            <a:ext cx="312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 smtClean="0">
                <a:solidFill>
                  <a:srgbClr val="FF0000"/>
                </a:solidFill>
              </a:rPr>
              <a:t>1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5427" y="3616613"/>
            <a:ext cx="2008322" cy="2992794"/>
          </a:xfrm>
          <a:prstGeom prst="rect">
            <a:avLst/>
          </a:prstGeom>
        </p:spPr>
      </p:pic>
      <p:cxnSp>
        <p:nvCxnSpPr>
          <p:cNvPr id="14" name="直線單箭頭接點 13"/>
          <p:cNvCxnSpPr/>
          <p:nvPr/>
        </p:nvCxnSpPr>
        <p:spPr>
          <a:xfrm flipV="1">
            <a:off x="7903535" y="4287442"/>
            <a:ext cx="566738" cy="265494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/>
          <p:cNvSpPr txBox="1"/>
          <p:nvPr/>
        </p:nvSpPr>
        <p:spPr>
          <a:xfrm>
            <a:off x="7903535" y="4552936"/>
            <a:ext cx="312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 smtClean="0">
                <a:solidFill>
                  <a:srgbClr val="FF0000"/>
                </a:solidFill>
              </a:rPr>
              <a:t>3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cxnSp>
        <p:nvCxnSpPr>
          <p:cNvPr id="16" name="直線單箭頭接點 15"/>
          <p:cNvCxnSpPr/>
          <p:nvPr/>
        </p:nvCxnSpPr>
        <p:spPr>
          <a:xfrm flipH="1">
            <a:off x="9369589" y="5769864"/>
            <a:ext cx="750328" cy="511435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字方塊 16"/>
          <p:cNvSpPr txBox="1"/>
          <p:nvPr/>
        </p:nvSpPr>
        <p:spPr>
          <a:xfrm>
            <a:off x="9588300" y="5585198"/>
            <a:ext cx="312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</a:rPr>
              <a:t>4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9824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5" grpId="0"/>
      <p:bldP spid="1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開始</a:t>
            </a:r>
            <a:r>
              <a:rPr lang="en-US" altLang="zh-TW" dirty="0" smtClean="0"/>
              <a:t>”</a:t>
            </a:r>
            <a:r>
              <a:rPr lang="zh-TW" altLang="en-US" b="1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寫</a:t>
            </a:r>
            <a:r>
              <a:rPr lang="en-US" altLang="zh-TW" dirty="0" smtClean="0"/>
              <a:t>”</a:t>
            </a:r>
            <a:r>
              <a:rPr lang="zh-TW" altLang="en-US" dirty="0" smtClean="0"/>
              <a:t>程式了</a:t>
            </a:r>
            <a:r>
              <a:rPr lang="zh-TW" altLang="en-US" dirty="0"/>
              <a:t>！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請點選右上角的</a:t>
            </a:r>
            <a:r>
              <a:rPr lang="en-US" altLang="zh-TW" dirty="0" smtClean="0"/>
              <a:t>[</a:t>
            </a:r>
            <a:r>
              <a:rPr lang="zh-TW" altLang="en-US" dirty="0" smtClean="0">
                <a:solidFill>
                  <a:srgbClr val="FF0000"/>
                </a:solidFill>
              </a:rPr>
              <a:t>程式設計</a:t>
            </a:r>
            <a:r>
              <a:rPr lang="en-US" altLang="zh-TW" dirty="0"/>
              <a:t>]</a:t>
            </a:r>
            <a:r>
              <a:rPr lang="zh-TW" altLang="en-US" dirty="0"/>
              <a:t>，去開啟程式設計的</a:t>
            </a:r>
            <a:r>
              <a:rPr lang="zh-TW" altLang="en-US" dirty="0" smtClean="0"/>
              <a:t>工作頁面。</a:t>
            </a:r>
            <a:endParaRPr lang="zh-TW" altLang="en-US" dirty="0"/>
          </a:p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6088" y="3183064"/>
            <a:ext cx="7997952" cy="3297936"/>
          </a:xfrm>
          <a:prstGeom prst="rect">
            <a:avLst/>
          </a:prstGeom>
        </p:spPr>
      </p:pic>
      <p:cxnSp>
        <p:nvCxnSpPr>
          <p:cNvPr id="5" name="直線單箭頭接點 4"/>
          <p:cNvCxnSpPr/>
          <p:nvPr/>
        </p:nvCxnSpPr>
        <p:spPr>
          <a:xfrm flipV="1">
            <a:off x="8225728" y="3507551"/>
            <a:ext cx="720725" cy="936625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2733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程式設計工作面板的畫面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85800" y="2194560"/>
            <a:ext cx="3827430" cy="4024125"/>
          </a:xfrm>
        </p:spPr>
        <p:txBody>
          <a:bodyPr/>
          <a:lstStyle/>
          <a:p>
            <a:r>
              <a:rPr lang="en-US" altLang="zh-TW" dirty="0" smtClean="0"/>
              <a:t>AI2</a:t>
            </a:r>
            <a:r>
              <a:rPr lang="zh-TW" altLang="en-US" dirty="0" smtClean="0"/>
              <a:t>的程式是由一堆拼圖方塊組合而成。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3230" y="2057401"/>
            <a:ext cx="7274277" cy="4577332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1" name="群組 10"/>
          <p:cNvGrpSpPr/>
          <p:nvPr/>
        </p:nvGrpSpPr>
        <p:grpSpPr>
          <a:xfrm>
            <a:off x="1618490" y="2776728"/>
            <a:ext cx="4462270" cy="2444496"/>
            <a:chOff x="1618490" y="2776728"/>
            <a:chExt cx="4462270" cy="2444496"/>
          </a:xfrm>
        </p:grpSpPr>
        <p:sp>
          <p:nvSpPr>
            <p:cNvPr id="6" name="矩形 5"/>
            <p:cNvSpPr/>
            <p:nvPr/>
          </p:nvSpPr>
          <p:spPr>
            <a:xfrm>
              <a:off x="4595526" y="2776728"/>
              <a:ext cx="1485234" cy="244449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圓角矩形圖說文字 6"/>
            <p:cNvSpPr/>
            <p:nvPr/>
          </p:nvSpPr>
          <p:spPr>
            <a:xfrm>
              <a:off x="1618490" y="3654883"/>
              <a:ext cx="2562558" cy="715950"/>
            </a:xfrm>
            <a:prstGeom prst="wedgeRoundRectCallout">
              <a:avLst>
                <a:gd name="adj1" fmla="val 70125"/>
                <a:gd name="adj2" fmla="val -31104"/>
                <a:gd name="adj3" fmla="val 1666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 smtClean="0"/>
                <a:t> </a:t>
              </a:r>
              <a:r>
                <a:rPr lang="en-US" altLang="zh-TW" dirty="0" smtClean="0"/>
                <a:t>AI2</a:t>
              </a:r>
              <a:r>
                <a:rPr lang="zh-TW" altLang="en-US" dirty="0" smtClean="0"/>
                <a:t>內建方塊</a:t>
              </a:r>
              <a:endParaRPr lang="zh-TW" altLang="en-US" dirty="0"/>
            </a:p>
          </p:txBody>
        </p:sp>
      </p:grpSp>
      <p:grpSp>
        <p:nvGrpSpPr>
          <p:cNvPr id="12" name="群組 11"/>
          <p:cNvGrpSpPr/>
          <p:nvPr/>
        </p:nvGrpSpPr>
        <p:grpSpPr>
          <a:xfrm>
            <a:off x="1618490" y="4553712"/>
            <a:ext cx="4462270" cy="1417320"/>
            <a:chOff x="1618490" y="4553712"/>
            <a:chExt cx="4462270" cy="1417320"/>
          </a:xfrm>
        </p:grpSpPr>
        <p:sp>
          <p:nvSpPr>
            <p:cNvPr id="5" name="矩形 4"/>
            <p:cNvSpPr/>
            <p:nvPr/>
          </p:nvSpPr>
          <p:spPr>
            <a:xfrm>
              <a:off x="4595526" y="5221224"/>
              <a:ext cx="1485234" cy="74980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圓角矩形圖說文字 7"/>
            <p:cNvSpPr/>
            <p:nvPr/>
          </p:nvSpPr>
          <p:spPr>
            <a:xfrm>
              <a:off x="1618490" y="4553712"/>
              <a:ext cx="2562558" cy="832831"/>
            </a:xfrm>
            <a:prstGeom prst="wedgeRoundRectCallout">
              <a:avLst>
                <a:gd name="adj1" fmla="val 67770"/>
                <a:gd name="adj2" fmla="val 53504"/>
                <a:gd name="adj3" fmla="val 1666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 smtClean="0"/>
                <a:t> 我們剛才加入的元件方塊區</a:t>
              </a:r>
              <a:endParaRPr lang="zh-TW" altLang="en-US" dirty="0"/>
            </a:p>
          </p:txBody>
        </p:sp>
      </p:grpSp>
      <p:grpSp>
        <p:nvGrpSpPr>
          <p:cNvPr id="13" name="群組 12"/>
          <p:cNvGrpSpPr/>
          <p:nvPr/>
        </p:nvGrpSpPr>
        <p:grpSpPr>
          <a:xfrm>
            <a:off x="1618489" y="2432635"/>
            <a:ext cx="10169017" cy="4202098"/>
            <a:chOff x="1618489" y="2432635"/>
            <a:chExt cx="10169017" cy="4202098"/>
          </a:xfrm>
        </p:grpSpPr>
        <p:sp>
          <p:nvSpPr>
            <p:cNvPr id="9" name="圓角矩形圖說文字 8"/>
            <p:cNvSpPr/>
            <p:nvPr/>
          </p:nvSpPr>
          <p:spPr>
            <a:xfrm>
              <a:off x="1618489" y="5578223"/>
              <a:ext cx="2562558" cy="832831"/>
            </a:xfrm>
            <a:prstGeom prst="wedgeRoundRectCallout">
              <a:avLst>
                <a:gd name="adj1" fmla="val 183588"/>
                <a:gd name="adj2" fmla="val -133146"/>
                <a:gd name="adj3" fmla="val 1666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 smtClean="0"/>
                <a:t> 工作面板，用來</a:t>
              </a:r>
              <a:r>
                <a:rPr lang="en-US" altLang="zh-TW" dirty="0" smtClean="0"/>
                <a:t>“</a:t>
              </a:r>
              <a:r>
                <a:rPr lang="zh-TW" altLang="en-US" dirty="0" smtClean="0"/>
                <a:t>拚</a:t>
              </a:r>
              <a:r>
                <a:rPr lang="en-US" altLang="zh-TW" dirty="0" smtClean="0"/>
                <a:t>”</a:t>
              </a:r>
              <a:r>
                <a:rPr lang="zh-TW" altLang="en-US" dirty="0" smtClean="0"/>
                <a:t>程式方塊的地方。</a:t>
              </a:r>
            </a:p>
          </p:txBody>
        </p:sp>
        <p:sp>
          <p:nvSpPr>
            <p:cNvPr id="10" name="矩形 9"/>
            <p:cNvSpPr/>
            <p:nvPr/>
          </p:nvSpPr>
          <p:spPr>
            <a:xfrm>
              <a:off x="6578265" y="2432635"/>
              <a:ext cx="5209241" cy="420209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983473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設定按鈕動作</a:t>
            </a:r>
            <a:r>
              <a:rPr lang="en-US" altLang="zh-TW" dirty="0" smtClean="0"/>
              <a:t>1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85799" y="2194560"/>
            <a:ext cx="3206235" cy="4024125"/>
          </a:xfrm>
        </p:spPr>
        <p:txBody>
          <a:bodyPr/>
          <a:lstStyle/>
          <a:p>
            <a:r>
              <a:rPr lang="zh-TW" altLang="en-US" dirty="0"/>
              <a:t>點選左邊列表的</a:t>
            </a:r>
            <a:r>
              <a:rPr lang="en-US" altLang="zh-TW" dirty="0"/>
              <a:t>[</a:t>
            </a:r>
            <a:r>
              <a:rPr lang="zh-TW" altLang="en-US" dirty="0">
                <a:solidFill>
                  <a:srgbClr val="FF0000"/>
                </a:solidFill>
              </a:rPr>
              <a:t>按鈕</a:t>
            </a:r>
            <a:r>
              <a:rPr lang="en-US" altLang="zh-TW" dirty="0">
                <a:solidFill>
                  <a:srgbClr val="FF0000"/>
                </a:solidFill>
              </a:rPr>
              <a:t>1</a:t>
            </a:r>
            <a:r>
              <a:rPr lang="en-US" altLang="zh-TW" dirty="0"/>
              <a:t>]</a:t>
            </a:r>
            <a:r>
              <a:rPr lang="zh-TW" altLang="en-US" dirty="0"/>
              <a:t>會出現中間的一列拼圖塊。</a:t>
            </a:r>
          </a:p>
          <a:p>
            <a:r>
              <a:rPr lang="zh-TW" altLang="en-US" dirty="0"/>
              <a:t>用滑鼠</a:t>
            </a:r>
            <a:r>
              <a:rPr lang="zh-TW" altLang="en-US" dirty="0" smtClean="0"/>
              <a:t>點</a:t>
            </a:r>
            <a:endParaRPr lang="en-US" altLang="zh-TW" dirty="0" smtClean="0"/>
          </a:p>
          <a:p>
            <a:r>
              <a:rPr lang="en-US" altLang="zh-TW" dirty="0" smtClean="0"/>
              <a:t>[</a:t>
            </a:r>
            <a:r>
              <a:rPr lang="zh-TW" altLang="en-US" dirty="0">
                <a:solidFill>
                  <a:srgbClr val="FF0000"/>
                </a:solidFill>
              </a:rPr>
              <a:t>當按鈕</a:t>
            </a:r>
            <a:r>
              <a:rPr lang="en-US" altLang="zh-TW" dirty="0">
                <a:solidFill>
                  <a:srgbClr val="FF0000"/>
                </a:solidFill>
              </a:rPr>
              <a:t>1.</a:t>
            </a:r>
            <a:r>
              <a:rPr lang="zh-TW" altLang="en-US" dirty="0">
                <a:solidFill>
                  <a:srgbClr val="FF0000"/>
                </a:solidFill>
              </a:rPr>
              <a:t>被點擊</a:t>
            </a:r>
            <a:r>
              <a:rPr lang="en-US" altLang="zh-TW" dirty="0">
                <a:solidFill>
                  <a:srgbClr val="FF0000"/>
                </a:solidFill>
              </a:rPr>
              <a:t>..</a:t>
            </a:r>
            <a:r>
              <a:rPr lang="zh-TW" altLang="en-US" dirty="0">
                <a:solidFill>
                  <a:srgbClr val="FF0000"/>
                </a:solidFill>
              </a:rPr>
              <a:t>執行</a:t>
            </a:r>
            <a:r>
              <a:rPr lang="en-US" altLang="zh-TW" dirty="0"/>
              <a:t>]</a:t>
            </a:r>
            <a:r>
              <a:rPr lang="zh-TW" altLang="en-US" dirty="0"/>
              <a:t>那一塊拉到右邊放開。</a:t>
            </a:r>
          </a:p>
          <a:p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7645" y="2057401"/>
            <a:ext cx="8056157" cy="462732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6140" y="2814983"/>
            <a:ext cx="3050647" cy="3869742"/>
          </a:xfrm>
          <a:prstGeom prst="rect">
            <a:avLst/>
          </a:prstGeom>
        </p:spPr>
      </p:pic>
      <p:cxnSp>
        <p:nvCxnSpPr>
          <p:cNvPr id="8" name="直線單箭頭接點 7"/>
          <p:cNvCxnSpPr/>
          <p:nvPr/>
        </p:nvCxnSpPr>
        <p:spPr>
          <a:xfrm flipV="1">
            <a:off x="5137247" y="3637280"/>
            <a:ext cx="1314353" cy="2239457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42398" y="4109001"/>
            <a:ext cx="1679587" cy="756124"/>
          </a:xfrm>
          <a:prstGeom prst="rect">
            <a:avLst/>
          </a:prstGeom>
        </p:spPr>
      </p:pic>
      <p:cxnSp>
        <p:nvCxnSpPr>
          <p:cNvPr id="11" name="直線單箭頭接點 10"/>
          <p:cNvCxnSpPr/>
          <p:nvPr/>
        </p:nvCxnSpPr>
        <p:spPr>
          <a:xfrm>
            <a:off x="8026400" y="3291840"/>
            <a:ext cx="1415998" cy="1056641"/>
          </a:xfrm>
          <a:prstGeom prst="straightConnector1">
            <a:avLst/>
          </a:prstGeom>
          <a:ln w="76200">
            <a:solidFill>
              <a:srgbClr val="FF000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6276140" y="2814983"/>
            <a:ext cx="3087316" cy="38662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37091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本章</a:t>
            </a:r>
            <a:r>
              <a:rPr lang="zh-TW" altLang="en-US" dirty="0" smtClean="0"/>
              <a:t>大綱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App Inventor</a:t>
            </a:r>
            <a:r>
              <a:rPr lang="zh-TW" altLang="en-US" dirty="0"/>
              <a:t>簡介</a:t>
            </a:r>
          </a:p>
          <a:p>
            <a:r>
              <a:rPr lang="en-US" altLang="zh-TW" dirty="0"/>
              <a:t>App Inventor</a:t>
            </a:r>
            <a:r>
              <a:rPr lang="zh-TW" altLang="en-US" dirty="0"/>
              <a:t>開發</a:t>
            </a:r>
            <a:r>
              <a:rPr lang="zh-TW" altLang="en-US" dirty="0" smtClean="0"/>
              <a:t>環境設定及手機設定</a:t>
            </a:r>
            <a:endParaRPr lang="zh-TW" altLang="en-US" dirty="0"/>
          </a:p>
          <a:p>
            <a:r>
              <a:rPr lang="zh-TW" altLang="en-US" smtClean="0"/>
              <a:t>完成第</a:t>
            </a:r>
            <a:r>
              <a:rPr lang="zh-TW" altLang="en-US" dirty="0"/>
              <a:t>一個手機程式</a:t>
            </a:r>
            <a:r>
              <a:rPr lang="en-US" altLang="zh-TW" dirty="0"/>
              <a:t>—</a:t>
            </a:r>
            <a:r>
              <a:rPr lang="zh-TW" altLang="en-US" dirty="0" smtClean="0"/>
              <a:t>小貓喵喵叫</a:t>
            </a:r>
            <a:r>
              <a:rPr lang="zh-TW" altLang="en-US" dirty="0"/>
              <a:t>～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29860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圖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3024" y="2057401"/>
            <a:ext cx="7812572" cy="451722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設定按鈕</a:t>
            </a:r>
            <a:r>
              <a:rPr lang="zh-TW" altLang="en-US" dirty="0" smtClean="0"/>
              <a:t>動作</a:t>
            </a:r>
            <a:r>
              <a:rPr lang="en-US" altLang="zh-TW" dirty="0" smtClean="0"/>
              <a:t>2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85799" y="2194560"/>
            <a:ext cx="3547225" cy="4024125"/>
          </a:xfrm>
        </p:spPr>
        <p:txBody>
          <a:bodyPr/>
          <a:lstStyle/>
          <a:p>
            <a:r>
              <a:rPr lang="zh-TW" altLang="en-US" sz="2400" dirty="0" smtClean="0"/>
              <a:t>點選</a:t>
            </a:r>
            <a:r>
              <a:rPr lang="en-US" altLang="zh-TW" sz="2400" dirty="0"/>
              <a:t>[</a:t>
            </a:r>
            <a:r>
              <a:rPr lang="zh-TW" altLang="en-US" sz="24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音效</a:t>
            </a:r>
            <a:r>
              <a:rPr lang="en-US" altLang="zh-TW" sz="24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1</a:t>
            </a:r>
            <a:r>
              <a:rPr lang="en-US" altLang="zh-TW" sz="2400" dirty="0"/>
              <a:t>]</a:t>
            </a:r>
            <a:r>
              <a:rPr lang="zh-TW" altLang="en-US" sz="2400" dirty="0"/>
              <a:t>，然後把中間的</a:t>
            </a:r>
            <a:r>
              <a:rPr lang="en-US" altLang="zh-TW" sz="2400" dirty="0" smtClean="0"/>
              <a:t>[</a:t>
            </a:r>
            <a:r>
              <a:rPr lang="zh-TW" altLang="en-US" sz="2400" b="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呼叫 音效</a:t>
            </a:r>
            <a:r>
              <a:rPr lang="en-US" altLang="zh-TW" sz="24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1.</a:t>
            </a:r>
            <a:r>
              <a:rPr lang="zh-TW" altLang="en-US" sz="24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播放</a:t>
            </a:r>
            <a:r>
              <a:rPr lang="en-US" altLang="zh-TW" sz="2400" dirty="0"/>
              <a:t>]</a:t>
            </a:r>
            <a:r>
              <a:rPr lang="zh-TW" altLang="en-US" sz="2400" dirty="0"/>
              <a:t>拉到右邊放開。</a:t>
            </a:r>
          </a:p>
          <a:p>
            <a:r>
              <a:rPr lang="zh-TW" altLang="en-US" dirty="0" smtClean="0"/>
              <a:t>拉到土黃色的前一個元件</a:t>
            </a:r>
            <a:r>
              <a:rPr lang="en-US" altLang="zh-TW" dirty="0" smtClean="0"/>
              <a:t>[</a:t>
            </a:r>
            <a:r>
              <a:rPr lang="zh-TW" altLang="en-US" b="1" dirty="0" smtClean="0">
                <a:solidFill>
                  <a:srgbClr val="FF0000"/>
                </a:solidFill>
              </a:rPr>
              <a:t>當 按鈕</a:t>
            </a:r>
            <a:r>
              <a:rPr lang="en-US" altLang="zh-TW" b="1" dirty="0" smtClean="0">
                <a:solidFill>
                  <a:srgbClr val="FF0000"/>
                </a:solidFill>
              </a:rPr>
              <a:t>1.</a:t>
            </a:r>
            <a:r>
              <a:rPr lang="zh-TW" altLang="en-US" b="1" dirty="0" smtClean="0">
                <a:solidFill>
                  <a:srgbClr val="FF0000"/>
                </a:solidFill>
              </a:rPr>
              <a:t>被點選 執行</a:t>
            </a:r>
            <a:r>
              <a:rPr lang="en-US" altLang="zh-TW" dirty="0" smtClean="0"/>
              <a:t>]</a:t>
            </a:r>
            <a:r>
              <a:rPr lang="zh-TW" altLang="en-US" dirty="0" smtClean="0"/>
              <a:t>的凹洞中間放開！</a:t>
            </a:r>
            <a:endParaRPr lang="en-US" altLang="zh-TW" dirty="0" smtClean="0"/>
          </a:p>
          <a:p>
            <a:endParaRPr lang="en-US" altLang="zh-TW" dirty="0"/>
          </a:p>
          <a:p>
            <a:r>
              <a:rPr lang="zh-TW" altLang="en-US" dirty="0" smtClean="0"/>
              <a:t>確認紫色圖塊的有卡入土黃色的洞！</a:t>
            </a:r>
            <a:endParaRPr lang="zh-TW" alt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5208" y="2786138"/>
            <a:ext cx="2813600" cy="3779254"/>
          </a:xfrm>
          <a:prstGeom prst="rect">
            <a:avLst/>
          </a:prstGeom>
        </p:spPr>
      </p:pic>
      <p:cxnSp>
        <p:nvCxnSpPr>
          <p:cNvPr id="5" name="直線單箭頭接點 4"/>
          <p:cNvCxnSpPr/>
          <p:nvPr/>
        </p:nvCxnSpPr>
        <p:spPr>
          <a:xfrm flipV="1">
            <a:off x="5212452" y="4431792"/>
            <a:ext cx="1333657" cy="1426658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圖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46078" y="4316012"/>
            <a:ext cx="1724914" cy="759595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46078" y="4316388"/>
            <a:ext cx="2228729" cy="828733"/>
          </a:xfrm>
          <a:prstGeom prst="rect">
            <a:avLst/>
          </a:prstGeom>
        </p:spPr>
      </p:pic>
      <p:cxnSp>
        <p:nvCxnSpPr>
          <p:cNvPr id="13" name="直線單箭頭接點 12"/>
          <p:cNvCxnSpPr/>
          <p:nvPr/>
        </p:nvCxnSpPr>
        <p:spPr>
          <a:xfrm>
            <a:off x="7942466" y="4316012"/>
            <a:ext cx="2072267" cy="414742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3374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拼圖</a:t>
            </a:r>
            <a:r>
              <a:rPr lang="en-US" altLang="zh-TW" dirty="0" smtClean="0"/>
              <a:t>(</a:t>
            </a:r>
            <a:r>
              <a:rPr lang="zh-TW" altLang="en-US" dirty="0" smtClean="0"/>
              <a:t>程式</a:t>
            </a:r>
            <a:r>
              <a:rPr lang="en-US" altLang="zh-TW" dirty="0" smtClean="0"/>
              <a:t>)</a:t>
            </a:r>
            <a:r>
              <a:rPr lang="zh-TW" altLang="en-US" dirty="0" smtClean="0"/>
              <a:t>解說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右邊的拼圖小塊，請仔細看上面的文字。</a:t>
            </a:r>
          </a:p>
          <a:p>
            <a:pPr lvl="1"/>
            <a:r>
              <a:rPr lang="zh-TW" altLang="en-US" dirty="0">
                <a:solidFill>
                  <a:srgbClr val="FF0000"/>
                </a:solidFill>
              </a:rPr>
              <a:t>當按鈕</a:t>
            </a:r>
            <a:r>
              <a:rPr lang="en-US" altLang="zh-TW" dirty="0">
                <a:solidFill>
                  <a:srgbClr val="FF0000"/>
                </a:solidFill>
              </a:rPr>
              <a:t>1.</a:t>
            </a:r>
            <a:r>
              <a:rPr lang="zh-TW" altLang="en-US" dirty="0">
                <a:solidFill>
                  <a:srgbClr val="FF0000"/>
                </a:solidFill>
              </a:rPr>
              <a:t>被</a:t>
            </a:r>
            <a:r>
              <a:rPr lang="zh-TW" altLang="en-US" dirty="0" smtClean="0">
                <a:solidFill>
                  <a:srgbClr val="FF0000"/>
                </a:solidFill>
              </a:rPr>
              <a:t>點選 執行</a:t>
            </a:r>
            <a:endParaRPr lang="zh-TW" altLang="en-US" dirty="0">
              <a:solidFill>
                <a:srgbClr val="FF0000"/>
              </a:solidFill>
            </a:endParaRPr>
          </a:p>
          <a:p>
            <a:pPr lvl="1"/>
            <a:r>
              <a:rPr lang="zh-TW" altLang="en-US" dirty="0"/>
              <a:t>執行甚麼？ 就是右邊那個凹洞拼上來的東西。</a:t>
            </a:r>
          </a:p>
          <a:p>
            <a:r>
              <a:rPr lang="zh-TW" altLang="en-US" dirty="0"/>
              <a:t>插上了</a:t>
            </a:r>
            <a:r>
              <a:rPr lang="en-US" altLang="zh-TW" dirty="0" smtClean="0"/>
              <a:t>[</a:t>
            </a:r>
            <a:r>
              <a:rPr lang="zh-TW" altLang="en-US" b="1" dirty="0" smtClean="0">
                <a:solidFill>
                  <a:srgbClr val="FF0000"/>
                </a:solidFill>
              </a:rPr>
              <a:t>呼叫 音效</a:t>
            </a:r>
            <a:r>
              <a:rPr lang="en-US" altLang="zh-TW" b="1" dirty="0">
                <a:solidFill>
                  <a:srgbClr val="FF0000"/>
                </a:solidFill>
              </a:rPr>
              <a:t>1.</a:t>
            </a:r>
            <a:r>
              <a:rPr lang="zh-TW" altLang="en-US" b="1" dirty="0">
                <a:solidFill>
                  <a:srgbClr val="FF0000"/>
                </a:solidFill>
              </a:rPr>
              <a:t>播放</a:t>
            </a:r>
            <a:r>
              <a:rPr lang="en-US" altLang="zh-TW" dirty="0"/>
              <a:t>]</a:t>
            </a:r>
            <a:r>
              <a:rPr lang="zh-TW" altLang="en-US" dirty="0"/>
              <a:t>之後意義就清楚了！</a:t>
            </a:r>
          </a:p>
          <a:p>
            <a:pPr lvl="1"/>
            <a:r>
              <a:rPr lang="zh-TW" altLang="en-US" dirty="0" smtClean="0"/>
              <a:t>整個合起來：</a:t>
            </a:r>
            <a:r>
              <a:rPr lang="zh-TW" altLang="en-US" b="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當</a:t>
            </a:r>
            <a:r>
              <a:rPr lang="zh-TW" altLang="en-US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按鈕</a:t>
            </a:r>
            <a:r>
              <a:rPr lang="en-US" altLang="zh-TW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1.</a:t>
            </a:r>
            <a:r>
              <a:rPr lang="zh-TW" altLang="en-US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被</a:t>
            </a:r>
            <a:r>
              <a:rPr lang="zh-TW" altLang="en-US" b="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點選時呼叫音效</a:t>
            </a:r>
            <a:r>
              <a:rPr lang="en-US" altLang="zh-TW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1.</a:t>
            </a:r>
            <a:r>
              <a:rPr lang="zh-TW" altLang="en-US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播放聲音。</a:t>
            </a:r>
          </a:p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8381" y="2194560"/>
            <a:ext cx="3876683" cy="1491032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116433" y="4341184"/>
            <a:ext cx="9417963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4000" b="1" cap="none" spc="0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白話說法：</a:t>
            </a:r>
            <a:endParaRPr lang="en-US" altLang="zh-TW" sz="4000" b="1" cap="none" spc="0" dirty="0" smtClean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  <a:p>
            <a:pPr algn="ctr"/>
            <a:r>
              <a:rPr lang="zh-TW" altLang="en-US" sz="4000" b="1" cap="none" spc="0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有貓的那個按鈕被點下去，就撥放聲音。</a:t>
            </a:r>
            <a:endParaRPr lang="zh-TW" altLang="en-US" sz="40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3471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 smtClean="0"/>
              <a:t>下載與測試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dirty="0" smtClean="0"/>
              <a:t>三種常用的下載或測試步驟</a:t>
            </a:r>
            <a:endParaRPr lang="zh-TW" altLang="en-US" dirty="0"/>
          </a:p>
        </p:txBody>
      </p:sp>
      <p:sp>
        <p:nvSpPr>
          <p:cNvPr id="5" name="文字版面配置區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zh-TW" altLang="en-US" dirty="0" smtClean="0"/>
              <a:t>寫好程式當然要來執行看看嘍！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06239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來</a:t>
            </a:r>
            <a:r>
              <a:rPr lang="zh-TW" altLang="en-US" dirty="0" smtClean="0"/>
              <a:t>測試嘍！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>AI Companion + </a:t>
            </a:r>
            <a:r>
              <a:rPr lang="en-US" altLang="zh-TW" dirty="0" err="1" smtClean="0"/>
              <a:t>Wifi</a:t>
            </a:r>
            <a:r>
              <a:rPr lang="zh-TW" altLang="en-US" dirty="0" smtClean="0"/>
              <a:t>版</a:t>
            </a:r>
            <a:endParaRPr lang="zh-TW" altLang="en-US" dirty="0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0000" y="2038342"/>
            <a:ext cx="1381998" cy="2994330"/>
          </a:xfrm>
          <a:ln>
            <a:solidFill>
              <a:schemeClr val="tx1"/>
            </a:solidFill>
          </a:ln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513" y="1617696"/>
            <a:ext cx="4175399" cy="2460942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4557" y="4246585"/>
            <a:ext cx="2366529" cy="235723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0000" y="5510562"/>
            <a:ext cx="4721426" cy="964438"/>
          </a:xfrm>
          <a:prstGeom prst="rect">
            <a:avLst/>
          </a:prstGeom>
        </p:spPr>
      </p:pic>
      <p:cxnSp>
        <p:nvCxnSpPr>
          <p:cNvPr id="8" name="直線單箭頭接點 7"/>
          <p:cNvCxnSpPr/>
          <p:nvPr/>
        </p:nvCxnSpPr>
        <p:spPr>
          <a:xfrm flipV="1">
            <a:off x="886408" y="1900275"/>
            <a:ext cx="643392" cy="507023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單箭頭接點 9"/>
          <p:cNvCxnSpPr/>
          <p:nvPr/>
        </p:nvCxnSpPr>
        <p:spPr>
          <a:xfrm flipH="1" flipV="1">
            <a:off x="2586342" y="2344741"/>
            <a:ext cx="1093677" cy="503426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向右箭號 12"/>
          <p:cNvSpPr/>
          <p:nvPr/>
        </p:nvSpPr>
        <p:spPr>
          <a:xfrm rot="3182635">
            <a:off x="2730586" y="3744086"/>
            <a:ext cx="409468" cy="565365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向右箭號 13"/>
          <p:cNvSpPr/>
          <p:nvPr/>
        </p:nvSpPr>
        <p:spPr>
          <a:xfrm rot="20465741">
            <a:off x="5705799" y="3795955"/>
            <a:ext cx="409468" cy="565365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向右箭號 14"/>
          <p:cNvSpPr/>
          <p:nvPr/>
        </p:nvSpPr>
        <p:spPr>
          <a:xfrm rot="3182635">
            <a:off x="7906241" y="4933050"/>
            <a:ext cx="409468" cy="565365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6" name="圖片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1148" y="2070601"/>
            <a:ext cx="1352221" cy="292981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" name="向右箭號 16"/>
          <p:cNvSpPr/>
          <p:nvPr/>
        </p:nvSpPr>
        <p:spPr>
          <a:xfrm rot="18889107">
            <a:off x="9284089" y="4749988"/>
            <a:ext cx="409468" cy="565365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8" name="直線單箭頭接點 17"/>
          <p:cNvCxnSpPr/>
          <p:nvPr/>
        </p:nvCxnSpPr>
        <p:spPr>
          <a:xfrm flipH="1" flipV="1">
            <a:off x="7572964" y="3198220"/>
            <a:ext cx="703289" cy="2180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/>
          <p:cNvSpPr txBox="1"/>
          <p:nvPr/>
        </p:nvSpPr>
        <p:spPr>
          <a:xfrm>
            <a:off x="821094" y="190027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>
                <a:solidFill>
                  <a:srgbClr val="FF0000"/>
                </a:solidFill>
              </a:rPr>
              <a:t>1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23" name="文字方塊 22"/>
          <p:cNvSpPr txBox="1"/>
          <p:nvPr/>
        </p:nvSpPr>
        <p:spPr>
          <a:xfrm>
            <a:off x="2929023" y="259645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>
                <a:solidFill>
                  <a:srgbClr val="FF0000"/>
                </a:solidFill>
              </a:rPr>
              <a:t>2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7983637" y="2814324"/>
            <a:ext cx="31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</a:rPr>
              <a:t>3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5132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7" grpId="0" animBg="1"/>
      <p:bldP spid="2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來測試嘍！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/>
              <a:t>AI Companion + </a:t>
            </a:r>
            <a:r>
              <a:rPr lang="en-US" altLang="zh-TW" dirty="0" smtClean="0"/>
              <a:t>USB</a:t>
            </a:r>
            <a:r>
              <a:rPr lang="zh-TW" altLang="en-US" dirty="0" smtClean="0"/>
              <a:t>版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920" y="1843699"/>
            <a:ext cx="3388276" cy="2067061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653" y="5110233"/>
            <a:ext cx="3700365" cy="1400334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1792" y="5316353"/>
            <a:ext cx="3682093" cy="1391658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4381" y="4958294"/>
            <a:ext cx="3733037" cy="1406332"/>
          </a:xfrm>
          <a:prstGeom prst="rect">
            <a:avLst/>
          </a:prstGeom>
        </p:spPr>
      </p:pic>
      <p:pic>
        <p:nvPicPr>
          <p:cNvPr id="8" name="內容版面配置區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0499" y="1800161"/>
            <a:ext cx="1381998" cy="299433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0172" y="2091201"/>
            <a:ext cx="1396612" cy="3025992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0" name="直線單箭頭接點 9"/>
          <p:cNvCxnSpPr/>
          <p:nvPr/>
        </p:nvCxnSpPr>
        <p:spPr>
          <a:xfrm flipV="1">
            <a:off x="369568" y="2120349"/>
            <a:ext cx="643392" cy="507023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單箭頭接點 10"/>
          <p:cNvCxnSpPr/>
          <p:nvPr/>
        </p:nvCxnSpPr>
        <p:spPr>
          <a:xfrm flipH="1">
            <a:off x="2078298" y="2903557"/>
            <a:ext cx="812014" cy="16913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/>
          <p:cNvSpPr txBox="1"/>
          <p:nvPr/>
        </p:nvSpPr>
        <p:spPr>
          <a:xfrm>
            <a:off x="340991" y="254268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>
                <a:solidFill>
                  <a:srgbClr val="FF0000"/>
                </a:solidFill>
              </a:rPr>
              <a:t>1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2562305" y="295995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>
                <a:solidFill>
                  <a:srgbClr val="FF0000"/>
                </a:solidFill>
              </a:rPr>
              <a:t>2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15" name="向右箭號 14"/>
          <p:cNvSpPr/>
          <p:nvPr/>
        </p:nvSpPr>
        <p:spPr>
          <a:xfrm rot="5400000">
            <a:off x="2551856" y="4066289"/>
            <a:ext cx="509131" cy="592961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向右箭號 15"/>
          <p:cNvSpPr/>
          <p:nvPr/>
        </p:nvSpPr>
        <p:spPr>
          <a:xfrm rot="19275062">
            <a:off x="9041362" y="4318014"/>
            <a:ext cx="481319" cy="598643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61203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來測試嘍！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zh-TW" altLang="en-US" dirty="0" smtClean="0"/>
              <a:t>網路瀏覽器下載</a:t>
            </a:r>
            <a:r>
              <a:rPr lang="en-US" altLang="zh-TW" dirty="0" smtClean="0"/>
              <a:t>+</a:t>
            </a:r>
            <a:r>
              <a:rPr lang="zh-TW" altLang="en-US" dirty="0" smtClean="0"/>
              <a:t>安裝</a:t>
            </a:r>
            <a:endParaRPr lang="zh-TW" altLang="en-US" dirty="0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2003" y="5193871"/>
            <a:ext cx="5024535" cy="970185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461" y="2364533"/>
            <a:ext cx="4514850" cy="190500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645562"/>
            <a:ext cx="2120219" cy="2526489"/>
          </a:xfrm>
          <a:prstGeom prst="rect">
            <a:avLst/>
          </a:prstGeom>
        </p:spPr>
      </p:pic>
      <p:cxnSp>
        <p:nvCxnSpPr>
          <p:cNvPr id="7" name="直線單箭頭接點 6"/>
          <p:cNvCxnSpPr/>
          <p:nvPr/>
        </p:nvCxnSpPr>
        <p:spPr>
          <a:xfrm flipV="1">
            <a:off x="1703422" y="2801754"/>
            <a:ext cx="643392" cy="507023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單箭頭接點 7"/>
          <p:cNvCxnSpPr/>
          <p:nvPr/>
        </p:nvCxnSpPr>
        <p:spPr>
          <a:xfrm flipH="1">
            <a:off x="4180822" y="3159495"/>
            <a:ext cx="812014" cy="16913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/>
          <p:cNvSpPr txBox="1"/>
          <p:nvPr/>
        </p:nvSpPr>
        <p:spPr>
          <a:xfrm>
            <a:off x="1674845" y="322408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>
                <a:solidFill>
                  <a:srgbClr val="FF0000"/>
                </a:solidFill>
              </a:rPr>
              <a:t>1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4664829" y="321589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>
                <a:solidFill>
                  <a:srgbClr val="FF0000"/>
                </a:solidFill>
              </a:rPr>
              <a:t>2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11" name="向右箭號 10"/>
          <p:cNvSpPr/>
          <p:nvPr/>
        </p:nvSpPr>
        <p:spPr>
          <a:xfrm rot="5400000">
            <a:off x="2448975" y="4417415"/>
            <a:ext cx="485192" cy="597160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向右箭號 11"/>
          <p:cNvSpPr/>
          <p:nvPr/>
        </p:nvSpPr>
        <p:spPr>
          <a:xfrm rot="19486700">
            <a:off x="5554458" y="4724917"/>
            <a:ext cx="485192" cy="597160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7433" y="2756537"/>
            <a:ext cx="1396612" cy="302599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文字方塊 13"/>
          <p:cNvSpPr txBox="1"/>
          <p:nvPr/>
        </p:nvSpPr>
        <p:spPr>
          <a:xfrm>
            <a:off x="8562412" y="3784449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 smtClean="0">
                <a:solidFill>
                  <a:srgbClr val="FF0000"/>
                </a:solidFill>
              </a:rPr>
              <a:t>瀏覽器提示</a:t>
            </a:r>
            <a:endParaRPr lang="en-US" altLang="zh-TW" b="1" dirty="0" smtClean="0">
              <a:solidFill>
                <a:srgbClr val="FF0000"/>
              </a:solidFill>
            </a:endParaRPr>
          </a:p>
          <a:p>
            <a:r>
              <a:rPr lang="zh-TW" altLang="en-US" b="1" dirty="0" smtClean="0">
                <a:solidFill>
                  <a:srgbClr val="FF0000"/>
                </a:solidFill>
              </a:rPr>
              <a:t>下載與安裝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15" name="向右箭號 14"/>
          <p:cNvSpPr/>
          <p:nvPr/>
        </p:nvSpPr>
        <p:spPr>
          <a:xfrm>
            <a:off x="9092908" y="4473399"/>
            <a:ext cx="485192" cy="597160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16602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4" grpId="0"/>
      <p:bldP spid="1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副標題 4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>
              <a:defRPr/>
            </a:pPr>
            <a:endParaRPr lang="zh-TW" altLang="en-US" dirty="0"/>
          </a:p>
        </p:txBody>
      </p:sp>
      <p:sp>
        <p:nvSpPr>
          <p:cNvPr id="55299" name="標題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 eaLnBrk="1" hangingPunct="1"/>
            <a:r>
              <a:rPr lang="zh-TW" altLang="en-US" dirty="0" smtClean="0"/>
              <a:t>恭喜你完成第一個程式了！！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dirty="0"/>
              <a:t>小貓喵喵叫！</a:t>
            </a:r>
            <a:endParaRPr lang="zh-TW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269344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標題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TW" sz="3200" b="1" i="1" dirty="0" smtClean="0"/>
              <a:t>Anyone Can Build Apps That Impact the World</a:t>
            </a:r>
            <a:br>
              <a:rPr lang="en-US" altLang="zh-TW" sz="3200" b="1" i="1" dirty="0" smtClean="0"/>
            </a:br>
            <a:r>
              <a:rPr lang="en-US" altLang="zh-TW" sz="3200" b="1" i="1" dirty="0" smtClean="0"/>
              <a:t/>
            </a:r>
            <a:br>
              <a:rPr lang="en-US" altLang="zh-TW" sz="3200" b="1" i="1" dirty="0" smtClean="0"/>
            </a:br>
            <a:r>
              <a:rPr lang="zh-TW" altLang="en-US" b="1" i="1" dirty="0"/>
              <a:t>任何人都可以構建影響世界的應用程序</a:t>
            </a:r>
            <a:endParaRPr lang="zh-TW" altLang="en-US" sz="3200" dirty="0" smtClean="0"/>
          </a:p>
        </p:txBody>
      </p:sp>
      <p:sp>
        <p:nvSpPr>
          <p:cNvPr id="2" name="文字版面配置區 1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idx="4294967295"/>
          </p:nvPr>
        </p:nvSpPr>
        <p:spPr>
          <a:xfrm>
            <a:off x="5711825" y="3867150"/>
            <a:ext cx="6480175" cy="549275"/>
          </a:xfrm>
        </p:spPr>
        <p:txBody>
          <a:bodyPr/>
          <a:lstStyle/>
          <a:p>
            <a:pPr>
              <a:defRPr/>
            </a:pPr>
            <a:r>
              <a:rPr lang="zh-TW" altLang="en-US" dirty="0"/>
              <a:t>哈爾</a:t>
            </a:r>
            <a:r>
              <a:rPr lang="en-US" altLang="zh-TW" dirty="0"/>
              <a:t>·</a:t>
            </a:r>
            <a:r>
              <a:rPr lang="zh-TW" altLang="en-US" dirty="0"/>
              <a:t>阿伯爾</a:t>
            </a:r>
            <a:r>
              <a:rPr lang="zh-TW" altLang="en-US" dirty="0" smtClean="0"/>
              <a:t>森  </a:t>
            </a:r>
            <a:r>
              <a:rPr lang="en-US" altLang="zh-TW" dirty="0" smtClean="0"/>
              <a:t>&amp; </a:t>
            </a:r>
            <a:r>
              <a:rPr lang="zh-TW" altLang="en-US" dirty="0" smtClean="0"/>
              <a:t>馬克</a:t>
            </a:r>
            <a:r>
              <a:rPr lang="en-US" altLang="zh-TW" dirty="0"/>
              <a:t>·</a:t>
            </a:r>
            <a:r>
              <a:rPr lang="zh-TW" altLang="en-US" dirty="0"/>
              <a:t>弗里德</a:t>
            </a:r>
            <a:r>
              <a:rPr lang="zh-TW" altLang="en-US" dirty="0" smtClean="0"/>
              <a:t>曼</a:t>
            </a:r>
            <a:endParaRPr lang="en-US" altLang="zh-TW" dirty="0" smtClean="0"/>
          </a:p>
          <a:p>
            <a:pPr>
              <a:defRPr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63616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App Inventor</a:t>
            </a:r>
            <a:r>
              <a:rPr lang="zh-TW" altLang="en-US" dirty="0"/>
              <a:t>簡介</a:t>
            </a:r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zh-TW" dirty="0"/>
              <a:t>Google</a:t>
            </a:r>
            <a:r>
              <a:rPr lang="zh-TW" altLang="en-US" dirty="0"/>
              <a:t>實驗室（</a:t>
            </a:r>
            <a:r>
              <a:rPr lang="en-US" altLang="zh-TW" dirty="0"/>
              <a:t>Google Lab</a:t>
            </a:r>
            <a:r>
              <a:rPr lang="zh-TW" altLang="en-US" dirty="0"/>
              <a:t>，已於</a:t>
            </a:r>
            <a:r>
              <a:rPr lang="en-US" altLang="zh-TW" dirty="0"/>
              <a:t>2011</a:t>
            </a:r>
            <a:r>
              <a:rPr lang="zh-TW" altLang="en-US" dirty="0"/>
              <a:t>年中止）的一個子計畫</a:t>
            </a:r>
          </a:p>
          <a:p>
            <a:pPr lvl="1"/>
            <a:r>
              <a:rPr lang="zh-TW" altLang="en-US" dirty="0"/>
              <a:t>由一群</a:t>
            </a:r>
            <a:r>
              <a:rPr lang="en-US" altLang="zh-TW" dirty="0"/>
              <a:t>Google</a:t>
            </a:r>
            <a:r>
              <a:rPr lang="zh-TW" altLang="en-US" dirty="0"/>
              <a:t>工程師與勇於挑戰的</a:t>
            </a:r>
            <a:r>
              <a:rPr lang="en-US" altLang="zh-TW" dirty="0"/>
              <a:t>Google</a:t>
            </a:r>
            <a:r>
              <a:rPr lang="zh-TW" altLang="en-US" dirty="0"/>
              <a:t>使用者共同參與。</a:t>
            </a:r>
          </a:p>
          <a:p>
            <a:r>
              <a:rPr lang="zh-TW" altLang="en-US" dirty="0"/>
              <a:t>一個完全線上開發的</a:t>
            </a:r>
            <a:r>
              <a:rPr lang="en-US" altLang="zh-TW" dirty="0"/>
              <a:t>Android</a:t>
            </a:r>
            <a:r>
              <a:rPr lang="zh-TW" altLang="en-US" dirty="0"/>
              <a:t>程式環境</a:t>
            </a:r>
          </a:p>
          <a:p>
            <a:pPr lvl="1"/>
            <a:r>
              <a:rPr lang="zh-TW" altLang="en-US" dirty="0"/>
              <a:t>拋棄複雜的程式碼而使用樂高積木式的堆疊法來完成您的</a:t>
            </a:r>
            <a:r>
              <a:rPr lang="en-US" altLang="zh-TW" dirty="0"/>
              <a:t>Android</a:t>
            </a:r>
            <a:r>
              <a:rPr lang="zh-TW" altLang="en-US" dirty="0"/>
              <a:t>程式。</a:t>
            </a:r>
          </a:p>
          <a:p>
            <a:r>
              <a:rPr lang="zh-TW" altLang="en-US" dirty="0"/>
              <a:t>於 </a:t>
            </a:r>
            <a:r>
              <a:rPr lang="en-US" altLang="zh-TW" dirty="0"/>
              <a:t>2012</a:t>
            </a:r>
            <a:r>
              <a:rPr lang="zh-TW" altLang="en-US" dirty="0"/>
              <a:t>年</a:t>
            </a:r>
            <a:r>
              <a:rPr lang="en-US" altLang="zh-TW" dirty="0"/>
              <a:t>1</a:t>
            </a:r>
            <a:r>
              <a:rPr lang="zh-TW" altLang="en-US" dirty="0"/>
              <a:t>月</a:t>
            </a:r>
            <a:r>
              <a:rPr lang="en-US" altLang="zh-TW" dirty="0"/>
              <a:t>1</a:t>
            </a:r>
            <a:r>
              <a:rPr lang="zh-TW" altLang="en-US" dirty="0"/>
              <a:t>日移交給麻省理工學院行動學習中心，並已於</a:t>
            </a:r>
            <a:r>
              <a:rPr lang="en-US" altLang="zh-TW" dirty="0"/>
              <a:t>2013</a:t>
            </a:r>
            <a:r>
              <a:rPr lang="zh-TW" altLang="en-US" dirty="0"/>
              <a:t>年</a:t>
            </a:r>
            <a:r>
              <a:rPr lang="en-US" altLang="zh-TW" dirty="0"/>
              <a:t>3</a:t>
            </a:r>
            <a:r>
              <a:rPr lang="zh-TW" altLang="en-US" dirty="0"/>
              <a:t>月</a:t>
            </a:r>
            <a:r>
              <a:rPr lang="en-US" altLang="zh-TW" dirty="0"/>
              <a:t>4</a:t>
            </a:r>
            <a:r>
              <a:rPr lang="zh-TW" altLang="en-US" dirty="0"/>
              <a:t>日以</a:t>
            </a:r>
            <a:r>
              <a:rPr lang="en-US" altLang="zh-TW" dirty="0"/>
              <a:t>MIT App Inventor</a:t>
            </a:r>
            <a:r>
              <a:rPr lang="zh-TW" altLang="en-US" dirty="0"/>
              <a:t>名稱公佈使用。</a:t>
            </a:r>
          </a:p>
          <a:p>
            <a:r>
              <a:rPr lang="zh-TW" altLang="en-US" dirty="0"/>
              <a:t>現在的版本是</a:t>
            </a:r>
            <a:r>
              <a:rPr lang="en-US" altLang="zh-TW" dirty="0"/>
              <a:t>MIT App Inventor 2 beta</a:t>
            </a:r>
          </a:p>
          <a:p>
            <a:r>
              <a:rPr lang="zh-TW" altLang="en-US" dirty="0"/>
              <a:t>主要特色：</a:t>
            </a:r>
          </a:p>
          <a:p>
            <a:pPr lvl="1"/>
            <a:r>
              <a:rPr lang="zh-TW" altLang="en-US" dirty="0" smtClean="0"/>
              <a:t>適合</a:t>
            </a:r>
            <a:r>
              <a:rPr lang="zh-TW" altLang="en-US" dirty="0"/>
              <a:t>無</a:t>
            </a:r>
            <a:r>
              <a:rPr lang="en-US" altLang="zh-TW" dirty="0"/>
              <a:t>Java</a:t>
            </a:r>
            <a:r>
              <a:rPr lang="zh-TW" altLang="en-US" dirty="0"/>
              <a:t>基礎的初學朋友</a:t>
            </a:r>
          </a:p>
          <a:p>
            <a:pPr lvl="1"/>
            <a:r>
              <a:rPr lang="zh-TW" altLang="en-US" dirty="0"/>
              <a:t>操作概念很類似</a:t>
            </a:r>
            <a:r>
              <a:rPr lang="en-US" altLang="zh-TW" dirty="0"/>
              <a:t>Scratch</a:t>
            </a:r>
          </a:p>
          <a:p>
            <a:pPr lvl="1"/>
            <a:r>
              <a:rPr lang="zh-TW" altLang="en-US" dirty="0"/>
              <a:t>全雲端，所有作業都在瀏覽器完成</a:t>
            </a:r>
          </a:p>
          <a:p>
            <a:pPr lvl="1"/>
            <a:r>
              <a:rPr lang="zh-TW" altLang="en-US" dirty="0"/>
              <a:t>支援樂高機器人</a:t>
            </a:r>
            <a:br>
              <a:rPr lang="zh-TW" altLang="en-US" dirty="0"/>
            </a:br>
            <a:endParaRPr lang="zh-TW" altLang="en-US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29133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下載上課所需檔案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下面兩個</a:t>
            </a:r>
            <a:r>
              <a:rPr lang="zh-TW" altLang="en-US" dirty="0" smtClean="0"/>
              <a:t>連結請下載</a:t>
            </a:r>
            <a:r>
              <a:rPr lang="zh-TW" altLang="en-US" dirty="0"/>
              <a:t>：</a:t>
            </a:r>
          </a:p>
          <a:p>
            <a:pPr lvl="1"/>
            <a:endParaRPr lang="zh-TW" altLang="en-US" dirty="0"/>
          </a:p>
          <a:p>
            <a:r>
              <a:rPr lang="zh-TW" altLang="en-US" dirty="0"/>
              <a:t>投影片下載</a:t>
            </a:r>
          </a:p>
          <a:p>
            <a:pPr lvl="1"/>
            <a:r>
              <a:rPr lang="en-US" altLang="zh-TW" dirty="0">
                <a:hlinkClick r:id="rId2"/>
              </a:rPr>
              <a:t>https://</a:t>
            </a:r>
            <a:r>
              <a:rPr lang="en-US" altLang="zh-TW" dirty="0" smtClean="0">
                <a:hlinkClick r:id="rId2"/>
              </a:rPr>
              <a:t>tinyurl.com/y8sz9gav</a:t>
            </a:r>
            <a:endParaRPr lang="en-US" altLang="zh-TW" dirty="0" smtClean="0"/>
          </a:p>
          <a:p>
            <a:pPr lvl="1"/>
            <a:endParaRPr lang="en-US" altLang="zh-TW" dirty="0"/>
          </a:p>
          <a:p>
            <a:r>
              <a:rPr lang="zh-TW" altLang="en-US" dirty="0" smtClean="0"/>
              <a:t>上課需要的</a:t>
            </a:r>
            <a:r>
              <a:rPr lang="zh-TW" altLang="en-US" dirty="0"/>
              <a:t>素材檔，下載後請解壓縮</a:t>
            </a:r>
            <a:endParaRPr lang="en-US" altLang="zh-TW" dirty="0" smtClean="0"/>
          </a:p>
          <a:p>
            <a:pPr lvl="1"/>
            <a:r>
              <a:rPr lang="en-US" altLang="zh-TW" dirty="0">
                <a:hlinkClick r:id="rId3"/>
              </a:rPr>
              <a:t>https</a:t>
            </a:r>
            <a:r>
              <a:rPr lang="en-US" altLang="zh-TW">
                <a:hlinkClick r:id="rId3"/>
              </a:rPr>
              <a:t>://</a:t>
            </a:r>
            <a:r>
              <a:rPr lang="en-US" altLang="zh-TW" smtClean="0">
                <a:hlinkClick r:id="rId3"/>
              </a:rPr>
              <a:t>tinyurl.com/ycufxdlt</a:t>
            </a:r>
            <a:endParaRPr lang="en-US" altLang="zh-TW" smtClean="0"/>
          </a:p>
          <a:p>
            <a:pPr lvl="1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37710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新增一個專案吧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請點</a:t>
            </a:r>
            <a:r>
              <a:rPr lang="zh-TW" altLang="en-US" dirty="0"/>
              <a:t>左上角的</a:t>
            </a:r>
            <a:r>
              <a:rPr lang="en-US" altLang="zh-TW" dirty="0"/>
              <a:t>[</a:t>
            </a:r>
            <a:r>
              <a:rPr lang="zh-TW" altLang="en-US" b="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新增專案</a:t>
            </a:r>
            <a:r>
              <a:rPr lang="en-US" altLang="zh-TW" dirty="0" smtClean="0"/>
              <a:t>]</a:t>
            </a:r>
            <a:r>
              <a:rPr lang="zh-TW" altLang="en-US" dirty="0"/>
              <a:t>，產生第</a:t>
            </a:r>
            <a:r>
              <a:rPr lang="zh-TW" altLang="en-US" dirty="0" smtClean="0"/>
              <a:t>一個專案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387" y="2852549"/>
            <a:ext cx="6743510" cy="2650140"/>
          </a:xfrm>
          <a:prstGeom prst="rect">
            <a:avLst/>
          </a:prstGeom>
        </p:spPr>
      </p:pic>
      <p:sp>
        <p:nvSpPr>
          <p:cNvPr id="5" name="向右箭號 4"/>
          <p:cNvSpPr/>
          <p:nvPr/>
        </p:nvSpPr>
        <p:spPr>
          <a:xfrm rot="13960448">
            <a:off x="960120" y="4193827"/>
            <a:ext cx="914400" cy="2377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9310" y="3899077"/>
            <a:ext cx="4272153" cy="2274270"/>
          </a:xfrm>
          <a:prstGeom prst="rect">
            <a:avLst/>
          </a:prstGeom>
        </p:spPr>
      </p:pic>
      <p:sp>
        <p:nvSpPr>
          <p:cNvPr id="7" name="向右箭號 6"/>
          <p:cNvSpPr/>
          <p:nvPr/>
        </p:nvSpPr>
        <p:spPr>
          <a:xfrm>
            <a:off x="6876288" y="4434840"/>
            <a:ext cx="475488" cy="557784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向右箭號 7"/>
          <p:cNvSpPr/>
          <p:nvPr/>
        </p:nvSpPr>
        <p:spPr>
          <a:xfrm rot="13960448">
            <a:off x="9764017" y="4709934"/>
            <a:ext cx="460858" cy="2464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向右箭號 8"/>
          <p:cNvSpPr/>
          <p:nvPr/>
        </p:nvSpPr>
        <p:spPr>
          <a:xfrm rot="2224783">
            <a:off x="9408163" y="5412439"/>
            <a:ext cx="460858" cy="2464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/>
          <p:cNvSpPr txBox="1"/>
          <p:nvPr/>
        </p:nvSpPr>
        <p:spPr>
          <a:xfrm>
            <a:off x="1553698" y="4128033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>
                <a:solidFill>
                  <a:srgbClr val="FF0000"/>
                </a:solidFill>
              </a:rPr>
              <a:t>1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10075684" y="457519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>
                <a:solidFill>
                  <a:srgbClr val="FF0000"/>
                </a:solidFill>
              </a:rPr>
              <a:t>2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9120061" y="524153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>
                <a:solidFill>
                  <a:srgbClr val="FF0000"/>
                </a:solidFill>
              </a:rPr>
              <a:t>3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1567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1" grpId="0"/>
      <p:bldP spid="1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專案初始畫面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6625" y="1831255"/>
            <a:ext cx="6473951" cy="471584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圓角矩形圖說文字 4"/>
          <p:cNvSpPr/>
          <p:nvPr/>
        </p:nvSpPr>
        <p:spPr>
          <a:xfrm>
            <a:off x="597026" y="1863747"/>
            <a:ext cx="1701700" cy="1563624"/>
          </a:xfrm>
          <a:prstGeom prst="wedgeRoundRectCallout">
            <a:avLst>
              <a:gd name="adj1" fmla="val 88445"/>
              <a:gd name="adj2" fmla="val 3134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b="1" dirty="0" smtClean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組件</a:t>
            </a:r>
            <a:r>
              <a:rPr lang="zh-TW" altLang="en-US" b="1" dirty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面板</a:t>
            </a:r>
            <a:r>
              <a:rPr lang="zh-TW" altLang="en-US" b="1" dirty="0" smtClean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區</a:t>
            </a:r>
            <a:endParaRPr lang="en-US" altLang="zh-TW" b="1" dirty="0" smtClean="0">
              <a:solidFill>
                <a:srgbClr val="FFFF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1400" dirty="0" smtClean="0"/>
          </a:p>
          <a:p>
            <a:r>
              <a:rPr lang="zh-TW" altLang="en-US" sz="1400" dirty="0" smtClean="0"/>
              <a:t>各種</a:t>
            </a:r>
            <a:r>
              <a:rPr lang="en-US" altLang="zh-TW" sz="1400" dirty="0"/>
              <a:t>android</a:t>
            </a:r>
            <a:r>
              <a:rPr lang="zh-TW" altLang="en-US" sz="1400" dirty="0"/>
              <a:t>的組件可在這邊找到</a:t>
            </a:r>
            <a:r>
              <a:rPr lang="zh-TW" altLang="en-US" sz="1400" dirty="0" smtClean="0"/>
              <a:t>。</a:t>
            </a:r>
            <a:endParaRPr lang="en-US" altLang="zh-TW" sz="1400" dirty="0"/>
          </a:p>
        </p:txBody>
      </p:sp>
      <p:sp>
        <p:nvSpPr>
          <p:cNvPr id="6" name="矩形 5"/>
          <p:cNvSpPr/>
          <p:nvPr/>
        </p:nvSpPr>
        <p:spPr>
          <a:xfrm>
            <a:off x="2706625" y="2329143"/>
            <a:ext cx="1386135" cy="4217961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圓角矩形圖說文字 6"/>
          <p:cNvSpPr/>
          <p:nvPr/>
        </p:nvSpPr>
        <p:spPr>
          <a:xfrm>
            <a:off x="602029" y="3609023"/>
            <a:ext cx="1701700" cy="1279881"/>
          </a:xfrm>
          <a:prstGeom prst="wedgeRoundRectCallout">
            <a:avLst>
              <a:gd name="adj1" fmla="val 182480"/>
              <a:gd name="adj2" fmla="val -2849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b="1" dirty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工作面板區</a:t>
            </a:r>
            <a:endParaRPr lang="en-US" altLang="zh-TW" b="1" dirty="0">
              <a:solidFill>
                <a:srgbClr val="FFFF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1400" dirty="0" smtClean="0"/>
          </a:p>
          <a:p>
            <a:r>
              <a:rPr lang="zh-TW" altLang="en-US" sz="1400" dirty="0"/>
              <a:t>手機畫面的編排與預覽。</a:t>
            </a:r>
            <a:endParaRPr lang="zh-TW" altLang="en-US" sz="1400" dirty="0" smtClean="0"/>
          </a:p>
        </p:txBody>
      </p:sp>
      <p:sp>
        <p:nvSpPr>
          <p:cNvPr id="8" name="矩形 7"/>
          <p:cNvSpPr/>
          <p:nvPr/>
        </p:nvSpPr>
        <p:spPr>
          <a:xfrm>
            <a:off x="4092760" y="2329143"/>
            <a:ext cx="2552642" cy="4217961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圓角矩形圖說文字 8"/>
          <p:cNvSpPr/>
          <p:nvPr/>
        </p:nvSpPr>
        <p:spPr>
          <a:xfrm>
            <a:off x="597026" y="5069187"/>
            <a:ext cx="1701700" cy="1279881"/>
          </a:xfrm>
          <a:prstGeom prst="wedgeRoundRectCallout">
            <a:avLst>
              <a:gd name="adj1" fmla="val 328638"/>
              <a:gd name="adj2" fmla="val -12994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b="1" dirty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組件列表區</a:t>
            </a:r>
            <a:endParaRPr lang="en-US" altLang="zh-TW" b="1" dirty="0">
              <a:solidFill>
                <a:srgbClr val="FFFF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1400" dirty="0" smtClean="0"/>
          </a:p>
          <a:p>
            <a:r>
              <a:rPr lang="zh-TW" altLang="en-US" sz="1400" dirty="0"/>
              <a:t>使用中的組件列表，方便搜尋。</a:t>
            </a:r>
          </a:p>
        </p:txBody>
      </p:sp>
      <p:sp>
        <p:nvSpPr>
          <p:cNvPr id="10" name="矩形 9"/>
          <p:cNvSpPr/>
          <p:nvPr/>
        </p:nvSpPr>
        <p:spPr>
          <a:xfrm>
            <a:off x="6640056" y="2329142"/>
            <a:ext cx="1264095" cy="3300617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6659548" y="5629759"/>
            <a:ext cx="1244603" cy="588925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圓角矩形圖說文字 11"/>
          <p:cNvSpPr/>
          <p:nvPr/>
        </p:nvSpPr>
        <p:spPr>
          <a:xfrm>
            <a:off x="9555594" y="4938803"/>
            <a:ext cx="1701700" cy="1279881"/>
          </a:xfrm>
          <a:prstGeom prst="wedgeRoundRectCallout">
            <a:avLst>
              <a:gd name="adj1" fmla="val -158197"/>
              <a:gd name="adj2" fmla="val 3151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b="1" dirty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素材區</a:t>
            </a:r>
            <a:endParaRPr lang="en-US" altLang="zh-TW" b="1" dirty="0">
              <a:solidFill>
                <a:srgbClr val="FFFF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1400" dirty="0" smtClean="0"/>
          </a:p>
          <a:p>
            <a:r>
              <a:rPr lang="zh-TW" altLang="en-US" sz="1400" dirty="0"/>
              <a:t>使用</a:t>
            </a:r>
            <a:r>
              <a:rPr lang="zh-TW" altLang="en-US" sz="1400" dirty="0" smtClean="0"/>
              <a:t>中的多媒體素材，</a:t>
            </a:r>
            <a:r>
              <a:rPr lang="zh-TW" altLang="en-US" sz="1400" dirty="0"/>
              <a:t>方便搜尋。</a:t>
            </a:r>
          </a:p>
        </p:txBody>
      </p:sp>
      <p:sp>
        <p:nvSpPr>
          <p:cNvPr id="13" name="圓角矩形圖說文字 12"/>
          <p:cNvSpPr/>
          <p:nvPr/>
        </p:nvSpPr>
        <p:spPr>
          <a:xfrm>
            <a:off x="9499701" y="2329142"/>
            <a:ext cx="1701700" cy="1279881"/>
          </a:xfrm>
          <a:prstGeom prst="wedgeRoundRectCallout">
            <a:avLst>
              <a:gd name="adj1" fmla="val -85656"/>
              <a:gd name="adj2" fmla="val 2865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b="1" dirty="0" smtClean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組件屬性區</a:t>
            </a:r>
            <a:endParaRPr lang="en-US" altLang="zh-TW" b="1" dirty="0">
              <a:solidFill>
                <a:srgbClr val="FFFF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1400" dirty="0" smtClean="0"/>
          </a:p>
          <a:p>
            <a:r>
              <a:rPr lang="zh-TW" altLang="en-US" sz="1400" dirty="0"/>
              <a:t>選用中組件之屬性列表與設定。</a:t>
            </a:r>
          </a:p>
        </p:txBody>
      </p:sp>
      <p:sp>
        <p:nvSpPr>
          <p:cNvPr id="14" name="矩形 13"/>
          <p:cNvSpPr/>
          <p:nvPr/>
        </p:nvSpPr>
        <p:spPr>
          <a:xfrm>
            <a:off x="7918297" y="2329143"/>
            <a:ext cx="1262279" cy="4252848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83881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4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開發</a:t>
            </a:r>
            <a:r>
              <a:rPr lang="en-US" altLang="zh-TW" dirty="0"/>
              <a:t>APP</a:t>
            </a:r>
            <a:r>
              <a:rPr lang="zh-TW" altLang="en-US" dirty="0"/>
              <a:t>的兩大步驟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畫面編排</a:t>
            </a:r>
            <a:r>
              <a:rPr lang="en-US" altLang="zh-TW" dirty="0" smtClean="0">
                <a:solidFill>
                  <a:srgbClr val="FF0000"/>
                </a:solidFill>
              </a:rPr>
              <a:t>(</a:t>
            </a:r>
            <a:r>
              <a:rPr lang="zh-TW" altLang="en-US" dirty="0">
                <a:solidFill>
                  <a:srgbClr val="FF0000"/>
                </a:solidFill>
              </a:rPr>
              <a:t>組件設計</a:t>
            </a:r>
            <a:r>
              <a:rPr lang="en-US" altLang="zh-TW" dirty="0">
                <a:solidFill>
                  <a:srgbClr val="FF0000"/>
                </a:solidFill>
              </a:rPr>
              <a:t>)</a:t>
            </a:r>
          </a:p>
          <a:p>
            <a:pPr lvl="1"/>
            <a:r>
              <a:rPr lang="en-US" altLang="zh-TW" dirty="0"/>
              <a:t>APP</a:t>
            </a:r>
            <a:r>
              <a:rPr lang="zh-TW" altLang="en-US" dirty="0"/>
              <a:t>畫面的組件布置與設定。</a:t>
            </a:r>
          </a:p>
          <a:p>
            <a:pPr lvl="1"/>
            <a:r>
              <a:rPr lang="zh-TW" altLang="en-US" dirty="0"/>
              <a:t>簡單說就是外觀</a:t>
            </a:r>
          </a:p>
          <a:p>
            <a:endParaRPr lang="zh-TW" altLang="en-US" dirty="0"/>
          </a:p>
          <a:p>
            <a:r>
              <a:rPr lang="zh-TW" altLang="en-US" dirty="0" smtClean="0"/>
              <a:t>程式設計</a:t>
            </a:r>
            <a:r>
              <a:rPr lang="en-US" altLang="zh-TW" dirty="0">
                <a:solidFill>
                  <a:srgbClr val="FF0000"/>
                </a:solidFill>
              </a:rPr>
              <a:t>(</a:t>
            </a:r>
            <a:r>
              <a:rPr lang="zh-TW" altLang="en-US" dirty="0">
                <a:solidFill>
                  <a:srgbClr val="FF0000"/>
                </a:solidFill>
              </a:rPr>
              <a:t>邏輯設計</a:t>
            </a:r>
            <a:r>
              <a:rPr lang="en-US" altLang="zh-TW" dirty="0">
                <a:solidFill>
                  <a:srgbClr val="FF0000"/>
                </a:solidFill>
              </a:rPr>
              <a:t>)</a:t>
            </a:r>
          </a:p>
          <a:p>
            <a:pPr lvl="1"/>
            <a:r>
              <a:rPr lang="zh-TW" altLang="en-US" dirty="0"/>
              <a:t>設計</a:t>
            </a:r>
            <a:r>
              <a:rPr lang="en-US" altLang="zh-TW" dirty="0"/>
              <a:t>APP</a:t>
            </a:r>
            <a:r>
              <a:rPr lang="zh-TW" altLang="en-US" dirty="0"/>
              <a:t>對使用者操作所應有的反應。</a:t>
            </a:r>
          </a:p>
          <a:p>
            <a:pPr lvl="1"/>
            <a:r>
              <a:rPr lang="zh-TW" altLang="en-US" dirty="0"/>
              <a:t>也就是真正的程式部分。</a:t>
            </a:r>
          </a:p>
          <a:p>
            <a:pPr lvl="1"/>
            <a:r>
              <a:rPr lang="zh-TW" altLang="en-US" dirty="0"/>
              <a:t>採用拼圖方塊去組成程式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pPr lvl="1"/>
            <a:r>
              <a:rPr lang="zh-TW" altLang="en-US" b="1" dirty="0">
                <a:solidFill>
                  <a:srgbClr val="FF0000"/>
                </a:solidFill>
              </a:rPr>
              <a:t>事件驅動的</a:t>
            </a:r>
            <a:r>
              <a:rPr lang="zh-TW" altLang="en-US" b="1" dirty="0" smtClean="0">
                <a:solidFill>
                  <a:srgbClr val="FF0000"/>
                </a:solidFill>
              </a:rPr>
              <a:t>世界！</a:t>
            </a:r>
            <a:endParaRPr lang="zh-TW" altLang="en-US" b="1" dirty="0">
              <a:solidFill>
                <a:srgbClr val="FF0000"/>
              </a:solidFill>
            </a:endParaRPr>
          </a:p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4153" y="2194560"/>
            <a:ext cx="4343400" cy="334327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89952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放一個按鈕到畫面中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用滑鼠點者</a:t>
            </a:r>
            <a:r>
              <a:rPr lang="en-US" altLang="zh-TW" dirty="0"/>
              <a:t>[</a:t>
            </a:r>
            <a:r>
              <a:rPr lang="zh-TW" altLang="en-US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按鈕</a:t>
            </a:r>
            <a:r>
              <a:rPr lang="en-US" altLang="zh-TW" dirty="0"/>
              <a:t>]</a:t>
            </a:r>
            <a:r>
              <a:rPr lang="zh-TW" altLang="en-US" dirty="0"/>
              <a:t>不放，拉到</a:t>
            </a:r>
            <a:r>
              <a:rPr lang="en-US" altLang="zh-TW" dirty="0"/>
              <a:t>[</a:t>
            </a:r>
            <a:r>
              <a:rPr lang="zh-TW" altLang="en-US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工作面板</a:t>
            </a:r>
            <a:r>
              <a:rPr lang="en-US" altLang="zh-TW" dirty="0"/>
              <a:t>]</a:t>
            </a:r>
            <a:r>
              <a:rPr lang="zh-TW" altLang="en-US" dirty="0"/>
              <a:t>中箭頭所指處放開。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1539" y="2583969"/>
            <a:ext cx="5840575" cy="4039276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5" name="直線單箭頭接點 4"/>
          <p:cNvCxnSpPr/>
          <p:nvPr/>
        </p:nvCxnSpPr>
        <p:spPr>
          <a:xfrm>
            <a:off x="3993502" y="4777273"/>
            <a:ext cx="2752531" cy="1312571"/>
          </a:xfrm>
          <a:prstGeom prst="straightConnector1">
            <a:avLst/>
          </a:prstGeom>
          <a:ln w="76200">
            <a:solidFill>
              <a:srgbClr val="FF000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8711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飛機雲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E5224E"/>
      </a:accent1>
      <a:accent2>
        <a:srgbClr val="9D074E"/>
      </a:accent2>
      <a:accent3>
        <a:srgbClr val="7F2294"/>
      </a:accent3>
      <a:accent4>
        <a:srgbClr val="8D65EA"/>
      </a:accent4>
      <a:accent5>
        <a:srgbClr val="588FE2"/>
      </a:accent5>
      <a:accent6>
        <a:srgbClr val="127CA4"/>
      </a:accent6>
      <a:hlink>
        <a:srgbClr val="FB4AB6"/>
      </a:hlink>
      <a:folHlink>
        <a:srgbClr val="F98FE9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6DB8EB18-3657-4051-A897-2ED38832359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飛機雲</Template>
  <TotalTime>627</TotalTime>
  <Words>1055</Words>
  <Application>Microsoft Office PowerPoint</Application>
  <PresentationFormat>寬螢幕</PresentationFormat>
  <Paragraphs>143</Paragraphs>
  <Slides>26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26</vt:i4>
      </vt:variant>
    </vt:vector>
  </HeadingPairs>
  <TitlesOfParts>
    <vt:vector size="32" baseType="lpstr">
      <vt:lpstr>微軟正黑體</vt:lpstr>
      <vt:lpstr>新細明體</vt:lpstr>
      <vt:lpstr>標楷體</vt:lpstr>
      <vt:lpstr>Arial</vt:lpstr>
      <vt:lpstr>Century Gothic</vt:lpstr>
      <vt:lpstr>飛機雲</vt:lpstr>
      <vt:lpstr>初嘗AI2滋味</vt:lpstr>
      <vt:lpstr>本章大綱</vt:lpstr>
      <vt:lpstr>Anyone Can Build Apps That Impact the World  任何人都可以構建影響世界的應用程序</vt:lpstr>
      <vt:lpstr>App Inventor簡介</vt:lpstr>
      <vt:lpstr>下載上課所需檔案</vt:lpstr>
      <vt:lpstr>新增一個專案吧</vt:lpstr>
      <vt:lpstr>專案初始畫面</vt:lpstr>
      <vt:lpstr>開發APP的兩大步驟</vt:lpstr>
      <vt:lpstr>放一個按鈕到畫面中</vt:lpstr>
      <vt:lpstr>上傳圖片檔</vt:lpstr>
      <vt:lpstr>再次上傳聲音檔</vt:lpstr>
      <vt:lpstr>設定按鈕的圖片</vt:lpstr>
      <vt:lpstr>設定按鈕的圖片完成</vt:lpstr>
      <vt:lpstr>把貓臉上的字消掉</vt:lpstr>
      <vt:lpstr>增加音效元件</vt:lpstr>
      <vt:lpstr>設定想撥放的聲音檔(Meow.mp3)</vt:lpstr>
      <vt:lpstr>開始”寫”程式了！</vt:lpstr>
      <vt:lpstr>程式設計工作面板的畫面</vt:lpstr>
      <vt:lpstr>設定按鈕動作1</vt:lpstr>
      <vt:lpstr>設定按鈕動作2</vt:lpstr>
      <vt:lpstr>拼圖(程式)解說</vt:lpstr>
      <vt:lpstr>下載與測試  三種常用的下載或測試步驟</vt:lpstr>
      <vt:lpstr>來測試嘍！ AI Companion + Wifi版</vt:lpstr>
      <vt:lpstr>來測試嘍！ AI Companion + USB版</vt:lpstr>
      <vt:lpstr>來測試嘍！ 網路瀏覽器下載+安裝</vt:lpstr>
      <vt:lpstr>恭喜你完成第一個程式了！！ 小貓喵喵叫！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小狗也會用App Inventor(1) 第一次嘗試</dc:title>
  <dc:creator>oldinmo@gmail.com</dc:creator>
  <cp:lastModifiedBy>User</cp:lastModifiedBy>
  <cp:revision>24</cp:revision>
  <dcterms:created xsi:type="dcterms:W3CDTF">2020-12-18T08:24:54Z</dcterms:created>
  <dcterms:modified xsi:type="dcterms:W3CDTF">2022-09-05T15:33:50Z</dcterms:modified>
</cp:coreProperties>
</file>